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1.xml" ContentType="application/vnd.openxmlformats-officedocument.drawingml.chart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7"/>
  </p:notesMasterIdLst>
  <p:sldIdLst>
    <p:sldId id="256" r:id="rId2"/>
    <p:sldId id="285" r:id="rId3"/>
    <p:sldId id="259" r:id="rId4"/>
    <p:sldId id="372" r:id="rId5"/>
    <p:sldId id="399" r:id="rId6"/>
    <p:sldId id="261" r:id="rId7"/>
    <p:sldId id="414" r:id="rId8"/>
    <p:sldId id="354" r:id="rId9"/>
    <p:sldId id="518" r:id="rId10"/>
    <p:sldId id="427" r:id="rId11"/>
    <p:sldId id="339" r:id="rId12"/>
    <p:sldId id="445" r:id="rId13"/>
    <p:sldId id="409" r:id="rId14"/>
    <p:sldId id="340" r:id="rId15"/>
    <p:sldId id="434" r:id="rId16"/>
    <p:sldId id="459" r:id="rId17"/>
    <p:sldId id="460" r:id="rId18"/>
    <p:sldId id="384" r:id="rId19"/>
    <p:sldId id="525" r:id="rId20"/>
    <p:sldId id="526" r:id="rId21"/>
    <p:sldId id="516" r:id="rId22"/>
    <p:sldId id="484" r:id="rId23"/>
    <p:sldId id="527" r:id="rId24"/>
    <p:sldId id="491" r:id="rId25"/>
    <p:sldId id="483" r:id="rId26"/>
    <p:sldId id="482" r:id="rId27"/>
    <p:sldId id="474" r:id="rId28"/>
    <p:sldId id="504" r:id="rId29"/>
    <p:sldId id="511" r:id="rId30"/>
    <p:sldId id="505" r:id="rId31"/>
    <p:sldId id="506" r:id="rId32"/>
    <p:sldId id="515" r:id="rId33"/>
    <p:sldId id="507" r:id="rId34"/>
    <p:sldId id="512" r:id="rId35"/>
    <p:sldId id="508" r:id="rId36"/>
    <p:sldId id="514" r:id="rId37"/>
    <p:sldId id="509" r:id="rId38"/>
    <p:sldId id="497" r:id="rId39"/>
    <p:sldId id="524" r:id="rId40"/>
    <p:sldId id="486" r:id="rId41"/>
    <p:sldId id="385" r:id="rId42"/>
    <p:sldId id="424" r:id="rId43"/>
    <p:sldId id="471" r:id="rId44"/>
    <p:sldId id="425" r:id="rId45"/>
    <p:sldId id="397" r:id="rId46"/>
    <p:sldId id="522" r:id="rId47"/>
    <p:sldId id="489" r:id="rId48"/>
    <p:sldId id="495" r:id="rId49"/>
    <p:sldId id="470" r:id="rId50"/>
    <p:sldId id="530" r:id="rId51"/>
    <p:sldId id="492" r:id="rId52"/>
    <p:sldId id="523" r:id="rId53"/>
    <p:sldId id="528" r:id="rId54"/>
    <p:sldId id="529" r:id="rId55"/>
    <p:sldId id="279" r:id="rId56"/>
  </p:sldIdLst>
  <p:sldSz cx="9144000" cy="6858000" type="screen4x3"/>
  <p:notesSz cx="6858000" cy="9144000"/>
  <p:embeddedFontLst>
    <p:embeddedFont>
      <p:font typeface="Sniglet" panose="020B0604020202020204" charset="0"/>
      <p:regular r:id="rId58"/>
    </p:embeddedFont>
    <p:embeddedFont>
      <p:font typeface="Dosis" panose="020B0604020202020204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B48900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269D01E-BC32-4049-B463-5C60D7B0CCD2}" styleName="Estilo temático 2 - Énfasis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79462" autoAdjust="0"/>
  </p:normalViewPr>
  <p:slideViewPr>
    <p:cSldViewPr>
      <p:cViewPr>
        <p:scale>
          <a:sx n="75" d="100"/>
          <a:sy n="75" d="100"/>
        </p:scale>
        <p:origin x="-1699" y="2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VARO\Desktop\Prueb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 sz="3600"/>
            </a:pPr>
            <a:r>
              <a:rPr lang="es-ES" sz="3600"/>
              <a:t>Estimation error per Member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Alejandro Román</c:v>
                </c:pt>
              </c:strCache>
            </c:strRef>
          </c:tx>
          <c:spPr>
            <a:solidFill>
              <a:srgbClr val="212683"/>
            </a:solidFill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3000"/>
                      <a:t>12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3CB-49EC-B565-29A4C02BA6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Hoja1!$D$2</c:f>
              <c:numCache>
                <c:formatCode>General</c:formatCode>
                <c:ptCount val="1"/>
                <c:pt idx="0">
                  <c:v>12.962962962962962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3CB-49EC-B565-29A4C02BA614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Álvaro Domínguez</c:v>
                </c:pt>
              </c:strCache>
            </c:strRef>
          </c:tx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3000"/>
                      <a:t>26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CB-49EC-B565-29A4C02BA6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Hoja1!$D$3</c:f>
              <c:numCache>
                <c:formatCode>General</c:formatCode>
                <c:ptCount val="1"/>
                <c:pt idx="0">
                  <c:v>26.086956521739129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E3CB-49EC-B565-29A4C02BA614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Miguel Ángel Baños</c:v>
                </c:pt>
              </c:strCache>
            </c:strRef>
          </c:tx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3000"/>
                      <a:t>5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3CB-49EC-B565-29A4C02BA6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Hoja1!$D$4</c:f>
              <c:numCache>
                <c:formatCode>General</c:formatCode>
                <c:ptCount val="1"/>
                <c:pt idx="0">
                  <c:v>5.5555555555555554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E3CB-49EC-B565-29A4C02BA614}"/>
            </c:ext>
          </c:extLst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Alejandro Garrido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3000"/>
                      <a:t>15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3CB-49EC-B565-29A4C02BA6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Hoja1!$D$5</c:f>
              <c:numCache>
                <c:formatCode>General</c:formatCode>
                <c:ptCount val="1"/>
                <c:pt idx="0">
                  <c:v>15.384615384615385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E3CB-49EC-B565-29A4C02BA614}"/>
            </c:ext>
          </c:extLst>
        </c:ser>
        <c:ser>
          <c:idx val="4"/>
          <c:order val="4"/>
          <c:tx>
            <c:strRef>
              <c:f>Hoja1!$A$6</c:f>
              <c:strCache>
                <c:ptCount val="1"/>
                <c:pt idx="0">
                  <c:v>Andrés Fernández</c:v>
                </c:pt>
              </c:strCache>
            </c:strRef>
          </c:tx>
          <c:spPr>
            <a:solidFill>
              <a:schemeClr val="bg2">
                <a:lumMod val="10000"/>
              </a:schemeClr>
            </a:solidFill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3000"/>
                      <a:t>57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3CB-49EC-B565-29A4C02BA6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Hoja1!$D$6</c:f>
              <c:numCache>
                <c:formatCode>General</c:formatCode>
                <c:ptCount val="1"/>
                <c:pt idx="0">
                  <c:v>57.894736842105267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E3CB-49EC-B565-29A4C02BA614}"/>
            </c:ext>
          </c:extLst>
        </c:ser>
        <c:ser>
          <c:idx val="5"/>
          <c:order val="5"/>
          <c:tx>
            <c:strRef>
              <c:f>Hoja1!$A$7</c:f>
              <c:strCache>
                <c:ptCount val="1"/>
                <c:pt idx="0">
                  <c:v>Jesús Sosa</c:v>
                </c:pt>
              </c:strCache>
            </c:strRef>
          </c:tx>
          <c:spPr>
            <a:solidFill>
              <a:srgbClr val="FF66CC"/>
            </a:solidFill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3000"/>
                      <a:t>10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3CB-49EC-B565-29A4C02BA6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Hoja1!$D$7</c:f>
              <c:numCache>
                <c:formatCode>General</c:formatCode>
                <c:ptCount val="1"/>
                <c:pt idx="0">
                  <c:v>10.526315789473683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E3CB-49EC-B565-29A4C02BA614}"/>
            </c:ext>
          </c:extLst>
        </c:ser>
        <c:ser>
          <c:idx val="6"/>
          <c:order val="6"/>
          <c:tx>
            <c:strRef>
              <c:f>Hoja1!$A$8</c:f>
              <c:strCache>
                <c:ptCount val="1"/>
                <c:pt idx="0">
                  <c:v>Álvaro Sánchez</c:v>
                </c:pt>
              </c:strCache>
            </c:strRef>
          </c:tx>
          <c:spPr>
            <a:solidFill>
              <a:srgbClr val="00DEDE"/>
            </a:solidFill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3000"/>
                      <a:t>43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3CB-49EC-B565-29A4C02BA6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Hoja1!$D$8</c:f>
              <c:numCache>
                <c:formatCode>General</c:formatCode>
                <c:ptCount val="1"/>
                <c:pt idx="0">
                  <c:v>43.18181818181818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D-E3CB-49EC-B565-29A4C02BA61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40667136"/>
        <c:axId val="220898432"/>
      </c:barChart>
      <c:catAx>
        <c:axId val="240667136"/>
        <c:scaling>
          <c:orientation val="minMax"/>
        </c:scaling>
        <c:delete val="1"/>
        <c:axPos val="b"/>
        <c:majorTickMark val="out"/>
        <c:minorTickMark val="none"/>
        <c:tickLblPos val="nextTo"/>
        <c:crossAx val="220898432"/>
        <c:crosses val="autoZero"/>
        <c:auto val="1"/>
        <c:lblAlgn val="ctr"/>
        <c:lblOffset val="100"/>
        <c:noMultiLvlLbl val="0"/>
      </c:catAx>
      <c:valAx>
        <c:axId val="2208984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3600"/>
                </a:pPr>
                <a:r>
                  <a:rPr lang="es-ES" sz="3600"/>
                  <a:t>Percentage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600"/>
            </a:pPr>
            <a:endParaRPr lang="es-ES"/>
          </a:p>
        </c:txPr>
        <c:crossAx val="24066713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Welcome to 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ClimbCode’s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exposition. Here we’ll see the results of the development’s second sprint of this project.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technologies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to </a:t>
            </a:r>
            <a:r>
              <a:rPr lang="es-ES" baseline="0" dirty="0" err="1"/>
              <a:t>develop</a:t>
            </a:r>
            <a:r>
              <a:rPr lang="es-ES" baseline="0" dirty="0"/>
              <a:t> </a:t>
            </a:r>
            <a:r>
              <a:rPr lang="es-ES" baseline="0" dirty="0" err="1"/>
              <a:t>ClimbCode</a:t>
            </a:r>
            <a:r>
              <a:rPr lang="es-ES" baseline="0" dirty="0"/>
              <a:t> </a:t>
            </a:r>
            <a:r>
              <a:rPr lang="es-ES" baseline="0" dirty="0" err="1"/>
              <a:t>right</a:t>
            </a:r>
            <a:r>
              <a:rPr lang="es-ES" baseline="0" dirty="0"/>
              <a:t> </a:t>
            </a:r>
            <a:r>
              <a:rPr lang="es-ES" baseline="0" dirty="0" err="1"/>
              <a:t>now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PostgreSQL</a:t>
            </a:r>
            <a:r>
              <a:rPr lang="es-ES" baseline="0" dirty="0"/>
              <a:t>, Django and Python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back-</a:t>
            </a:r>
            <a:r>
              <a:rPr lang="es-ES" baseline="0" dirty="0" err="1"/>
              <a:t>end</a:t>
            </a:r>
            <a:r>
              <a:rPr lang="es-ES" baseline="0" dirty="0"/>
              <a:t>, and </a:t>
            </a:r>
            <a:r>
              <a:rPr lang="es-ES" baseline="0" dirty="0" err="1"/>
              <a:t>Bootstrap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front-end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deployment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used</a:t>
            </a:r>
            <a:r>
              <a:rPr lang="es-ES" baseline="0" dirty="0"/>
              <a:t> </a:t>
            </a:r>
            <a:r>
              <a:rPr lang="es-ES" baseline="0" dirty="0" err="1"/>
              <a:t>mainly</a:t>
            </a:r>
            <a:r>
              <a:rPr lang="es-ES" baseline="0" dirty="0"/>
              <a:t> Digital </a:t>
            </a:r>
            <a:r>
              <a:rPr lang="es-ES" baseline="0" dirty="0" err="1"/>
              <a:t>Ocean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at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approached</a:t>
            </a:r>
            <a:r>
              <a:rPr lang="es-ES" baseline="0" dirty="0"/>
              <a:t> to </a:t>
            </a:r>
            <a:r>
              <a:rPr lang="es-ES" baseline="0" dirty="0" err="1"/>
              <a:t>Heroku</a:t>
            </a:r>
            <a:r>
              <a:rPr lang="es-ES" baseline="0" dirty="0"/>
              <a:t> </a:t>
            </a:r>
            <a:r>
              <a:rPr lang="es-ES" baseline="0" dirty="0" err="1"/>
              <a:t>before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discovered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wasn’t</a:t>
            </a:r>
            <a:r>
              <a:rPr lang="es-ES" baseline="0" dirty="0"/>
              <a:t> as </a:t>
            </a:r>
            <a:r>
              <a:rPr lang="es-ES" baseline="0" dirty="0" err="1"/>
              <a:t>good</a:t>
            </a:r>
            <a:r>
              <a:rPr lang="es-ES" baseline="0" dirty="0"/>
              <a:t> as Digital </a:t>
            </a:r>
            <a:r>
              <a:rPr lang="es-ES" baseline="0" dirty="0" err="1"/>
              <a:t>Ocean</a:t>
            </a:r>
            <a:r>
              <a:rPr lang="es-ES" baseline="0" dirty="0"/>
              <a:t> in response times and </a:t>
            </a:r>
            <a:r>
              <a:rPr lang="es-ES" baseline="0" dirty="0" err="1"/>
              <a:t>availability</a:t>
            </a:r>
            <a:r>
              <a:rPr lang="es-ES" baseline="0" dirty="0"/>
              <a:t>. </a:t>
            </a:r>
            <a:r>
              <a:rPr lang="es-ES" baseline="0" dirty="0" err="1"/>
              <a:t>Despite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version</a:t>
            </a:r>
            <a:r>
              <a:rPr lang="es-ES" baseline="0" dirty="0"/>
              <a:t> </a:t>
            </a:r>
            <a:r>
              <a:rPr lang="es-ES" baseline="0" dirty="0" err="1"/>
              <a:t>deployed</a:t>
            </a:r>
            <a:r>
              <a:rPr lang="es-ES" baseline="0" dirty="0"/>
              <a:t> in </a:t>
            </a:r>
            <a:r>
              <a:rPr lang="es-ES" baseline="0" dirty="0" err="1"/>
              <a:t>heroku</a:t>
            </a:r>
            <a:r>
              <a:rPr lang="es-ES" baseline="0" dirty="0"/>
              <a:t> in case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Digital </a:t>
            </a:r>
            <a:r>
              <a:rPr lang="es-ES" baseline="0" dirty="0" err="1"/>
              <a:t>Ocean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doesn’t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JavaScript,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Ace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little</a:t>
            </a:r>
            <a:r>
              <a:rPr lang="es-ES" baseline="0" dirty="0"/>
              <a:t> </a:t>
            </a:r>
            <a:r>
              <a:rPr lang="es-ES" baseline="0" dirty="0" err="1"/>
              <a:t>help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syntax</a:t>
            </a:r>
            <a:r>
              <a:rPr lang="es-ES" baseline="0" dirty="0"/>
              <a:t>, Chart.js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creating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graphics</a:t>
            </a:r>
            <a:r>
              <a:rPr lang="es-ES" baseline="0" dirty="0"/>
              <a:t> and </a:t>
            </a:r>
            <a:r>
              <a:rPr lang="es-ES" baseline="0" dirty="0" err="1"/>
              <a:t>pictures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and AJAX.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a </a:t>
            </a:r>
            <a:r>
              <a:rPr lang="es-ES" baseline="0" dirty="0" err="1"/>
              <a:t>git</a:t>
            </a:r>
            <a:r>
              <a:rPr lang="es-ES" baseline="0" dirty="0"/>
              <a:t> </a:t>
            </a:r>
            <a:r>
              <a:rPr lang="es-ES" baseline="0" dirty="0" err="1"/>
              <a:t>repository</a:t>
            </a:r>
            <a:r>
              <a:rPr lang="es-ES" baseline="0" dirty="0"/>
              <a:t> </a:t>
            </a:r>
            <a:r>
              <a:rPr lang="es-ES" baseline="0" dirty="0" err="1"/>
              <a:t>hosted</a:t>
            </a:r>
            <a:r>
              <a:rPr lang="es-ES" baseline="0" dirty="0"/>
              <a:t> in </a:t>
            </a:r>
            <a:r>
              <a:rPr lang="es-ES" baseline="0" dirty="0" err="1"/>
              <a:t>GitHub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situation</a:t>
            </a:r>
            <a:r>
              <a:rPr lang="es-ES" baseline="0" dirty="0"/>
              <a:t> of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technologies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shown</a:t>
            </a:r>
            <a:r>
              <a:rPr lang="es-ES" baseline="0" dirty="0"/>
              <a:t> in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tables</a:t>
            </a:r>
            <a:r>
              <a:rPr lang="es-ES" baseline="0" dirty="0"/>
              <a:t>. As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,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comparing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risks</a:t>
            </a:r>
            <a:r>
              <a:rPr lang="es-ES" baseline="0" dirty="0"/>
              <a:t> of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technology</a:t>
            </a:r>
            <a:r>
              <a:rPr lang="es-ES" baseline="0" dirty="0"/>
              <a:t> </a:t>
            </a:r>
            <a:r>
              <a:rPr lang="es-ES" baseline="0" dirty="0" err="1"/>
              <a:t>right</a:t>
            </a:r>
            <a:r>
              <a:rPr lang="es-ES" baseline="0" dirty="0"/>
              <a:t> </a:t>
            </a:r>
            <a:r>
              <a:rPr lang="es-ES" baseline="0" dirty="0" err="1"/>
              <a:t>now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status of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learning</a:t>
            </a:r>
            <a:r>
              <a:rPr lang="es-ES" baseline="0" dirty="0"/>
              <a:t> </a:t>
            </a:r>
            <a:r>
              <a:rPr lang="es-ES" baseline="0" dirty="0" err="1"/>
              <a:t>process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green</a:t>
            </a:r>
            <a:r>
              <a:rPr lang="es-ES" baseline="0" dirty="0"/>
              <a:t> </a:t>
            </a:r>
            <a:r>
              <a:rPr lang="es-ES" baseline="0" dirty="0" err="1"/>
              <a:t>colour</a:t>
            </a:r>
            <a:r>
              <a:rPr lang="es-ES" baseline="0" dirty="0"/>
              <a:t> </a:t>
            </a:r>
            <a:r>
              <a:rPr lang="es-ES" baseline="0" dirty="0" err="1"/>
              <a:t>means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either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learning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completed</a:t>
            </a:r>
            <a:r>
              <a:rPr lang="es-ES" baseline="0" dirty="0"/>
              <a:t> and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absolutely</a:t>
            </a:r>
            <a:r>
              <a:rPr lang="es-ES" baseline="0" dirty="0"/>
              <a:t> can use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technology</a:t>
            </a:r>
            <a:r>
              <a:rPr lang="es-ES" baseline="0" dirty="0"/>
              <a:t> </a:t>
            </a:r>
            <a:r>
              <a:rPr lang="es-ES" baseline="0" dirty="0" err="1"/>
              <a:t>without</a:t>
            </a:r>
            <a:r>
              <a:rPr lang="es-ES" baseline="0" dirty="0"/>
              <a:t>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risks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no </a:t>
            </a:r>
            <a:r>
              <a:rPr lang="es-ES" baseline="0" dirty="0" err="1"/>
              <a:t>risk</a:t>
            </a:r>
            <a:r>
              <a:rPr lang="es-ES" baseline="0" dirty="0"/>
              <a:t> in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technology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moment</a:t>
            </a:r>
            <a:r>
              <a:rPr lang="es-ES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yellow</a:t>
            </a:r>
            <a:r>
              <a:rPr lang="es-ES" dirty="0"/>
              <a:t> </a:t>
            </a:r>
            <a:r>
              <a:rPr lang="es-ES" dirty="0" err="1"/>
              <a:t>colour</a:t>
            </a:r>
            <a:r>
              <a:rPr lang="es-ES" dirty="0"/>
              <a:t> </a:t>
            </a:r>
            <a:r>
              <a:rPr lang="es-ES" dirty="0" err="1"/>
              <a:t>means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currently</a:t>
            </a:r>
            <a:r>
              <a:rPr lang="es-ES" dirty="0"/>
              <a:t> </a:t>
            </a:r>
            <a:r>
              <a:rPr lang="es-ES" dirty="0" err="1"/>
              <a:t>we’ve</a:t>
            </a:r>
            <a:r>
              <a:rPr lang="es-ES" dirty="0"/>
              <a:t> </a:t>
            </a:r>
            <a:r>
              <a:rPr lang="es-ES" dirty="0" err="1"/>
              <a:t>learnt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needed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technology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are a </a:t>
            </a:r>
            <a:r>
              <a:rPr lang="es-ES" baseline="0" dirty="0" err="1"/>
              <a:t>couple</a:t>
            </a:r>
            <a:r>
              <a:rPr lang="es-ES" baseline="0" dirty="0"/>
              <a:t> of </a:t>
            </a:r>
            <a:r>
              <a:rPr lang="es-ES" baseline="0" dirty="0" err="1"/>
              <a:t>features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don’t</a:t>
            </a:r>
            <a:r>
              <a:rPr lang="es-ES" baseline="0" dirty="0"/>
              <a:t> </a:t>
            </a:r>
            <a:r>
              <a:rPr lang="es-ES" baseline="0" dirty="0" err="1"/>
              <a:t>fully</a:t>
            </a:r>
            <a:r>
              <a:rPr lang="es-ES" baseline="0" dirty="0"/>
              <a:t> control,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aren’t</a:t>
            </a:r>
            <a:r>
              <a:rPr lang="es-ES" baseline="0" dirty="0"/>
              <a:t> </a:t>
            </a:r>
            <a:r>
              <a:rPr lang="es-ES" baseline="0" dirty="0" err="1"/>
              <a:t>cricital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</a:t>
            </a:r>
            <a:r>
              <a:rPr lang="es-ES" baseline="0" dirty="0" err="1"/>
              <a:t>necessary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means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technology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/>
              <a:t>carry</a:t>
            </a:r>
            <a:r>
              <a:rPr lang="es-ES" baseline="0" dirty="0"/>
              <a:t> a </a:t>
            </a:r>
            <a:r>
              <a:rPr lang="es-ES" baseline="0" dirty="0" err="1"/>
              <a:t>little</a:t>
            </a:r>
            <a:r>
              <a:rPr lang="es-ES" baseline="0" dirty="0"/>
              <a:t> </a:t>
            </a:r>
            <a:r>
              <a:rPr lang="es-ES" baseline="0" dirty="0" err="1"/>
              <a:t>risk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find</a:t>
            </a:r>
            <a:r>
              <a:rPr lang="es-ES" baseline="0" dirty="0"/>
              <a:t> </a:t>
            </a:r>
            <a:r>
              <a:rPr lang="es-ES" baseline="0" dirty="0" err="1"/>
              <a:t>problems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usage</a:t>
            </a:r>
            <a:r>
              <a:rPr lang="es-ES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s-E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red </a:t>
            </a:r>
            <a:r>
              <a:rPr lang="es-ES" baseline="0" dirty="0" err="1"/>
              <a:t>colour</a:t>
            </a:r>
            <a:r>
              <a:rPr lang="es-ES" baseline="0" dirty="0"/>
              <a:t> </a:t>
            </a:r>
            <a:r>
              <a:rPr lang="es-ES" baseline="0" dirty="0" err="1"/>
              <a:t>means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technology</a:t>
            </a:r>
            <a:r>
              <a:rPr lang="es-ES" baseline="0" dirty="0"/>
              <a:t> </a:t>
            </a:r>
            <a:r>
              <a:rPr lang="es-ES" baseline="0" dirty="0" err="1"/>
              <a:t>isn’t</a:t>
            </a:r>
            <a:r>
              <a:rPr lang="es-ES" baseline="0" dirty="0"/>
              <a:t> </a:t>
            </a:r>
            <a:r>
              <a:rPr lang="es-ES" baseline="0" dirty="0" err="1"/>
              <a:t>learnt</a:t>
            </a:r>
            <a:r>
              <a:rPr lang="es-ES" baseline="0" dirty="0"/>
              <a:t> and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technology</a:t>
            </a:r>
            <a:r>
              <a:rPr lang="es-ES" baseline="0" dirty="0"/>
              <a:t> has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risks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resulting</a:t>
            </a:r>
            <a:r>
              <a:rPr lang="es-ES" baseline="0" dirty="0"/>
              <a:t> in </a:t>
            </a:r>
            <a:r>
              <a:rPr lang="es-ES" baseline="0" dirty="0" err="1"/>
              <a:t>possible</a:t>
            </a:r>
            <a:r>
              <a:rPr lang="es-ES" baseline="0" dirty="0"/>
              <a:t> </a:t>
            </a:r>
            <a:r>
              <a:rPr lang="es-ES" baseline="0" dirty="0" err="1"/>
              <a:t>delays</a:t>
            </a:r>
            <a:r>
              <a:rPr lang="es-ES" baseline="0" dirty="0"/>
              <a:t> in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.</a:t>
            </a:r>
            <a:endParaRPr lang="es-E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As </a:t>
            </a:r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see</a:t>
            </a:r>
            <a:r>
              <a:rPr lang="es-ES" dirty="0"/>
              <a:t>, </a:t>
            </a:r>
            <a:r>
              <a:rPr lang="es-ES" dirty="0" err="1"/>
              <a:t>we’ve</a:t>
            </a:r>
            <a:r>
              <a:rPr lang="es-ES" dirty="0"/>
              <a:t> </a:t>
            </a:r>
            <a:r>
              <a:rPr lang="es-ES" dirty="0" err="1"/>
              <a:t>learnt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needed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technologies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situation</a:t>
            </a:r>
            <a:r>
              <a:rPr lang="es-ES" baseline="0" dirty="0"/>
              <a:t> of AJAX and Chart.js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despite</a:t>
            </a:r>
            <a:r>
              <a:rPr lang="es-ES" baseline="0" dirty="0"/>
              <a:t> </a:t>
            </a:r>
            <a:r>
              <a:rPr lang="es-ES" baseline="0" dirty="0" err="1"/>
              <a:t>knowing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needed</a:t>
            </a:r>
            <a:r>
              <a:rPr lang="es-ES" baseline="0" dirty="0"/>
              <a:t> </a:t>
            </a:r>
            <a:r>
              <a:rPr lang="es-ES" baseline="0" dirty="0" err="1"/>
              <a:t>things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don’t</a:t>
            </a:r>
            <a:r>
              <a:rPr lang="es-ES" baseline="0" dirty="0"/>
              <a:t> </a:t>
            </a:r>
            <a:r>
              <a:rPr lang="es-ES" baseline="0" dirty="0" err="1"/>
              <a:t>know</a:t>
            </a:r>
            <a:r>
              <a:rPr lang="es-ES" baseline="0" dirty="0"/>
              <a:t> </a:t>
            </a:r>
            <a:r>
              <a:rPr lang="es-ES" baseline="0" dirty="0" err="1"/>
              <a:t>little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/>
              <a:t>improve</a:t>
            </a:r>
            <a:r>
              <a:rPr lang="es-ES" baseline="0" dirty="0"/>
              <a:t> a </a:t>
            </a:r>
            <a:r>
              <a:rPr lang="es-ES" baseline="0" dirty="0" err="1"/>
              <a:t>little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itself</a:t>
            </a:r>
            <a:r>
              <a:rPr lang="es-ES" baseline="0" dirty="0"/>
              <a:t> </a:t>
            </a:r>
            <a:r>
              <a:rPr lang="es-ES" baseline="0" dirty="0" err="1"/>
              <a:t>rather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stopping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Here</a:t>
            </a:r>
            <a:r>
              <a:rPr lang="es-ES" dirty="0"/>
              <a:t>,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only</a:t>
            </a:r>
            <a:r>
              <a:rPr lang="es-ES" baseline="0" dirty="0"/>
              <a:t> real </a:t>
            </a:r>
            <a:r>
              <a:rPr lang="es-ES" baseline="0" dirty="0" err="1"/>
              <a:t>problem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/>
              <a:t>appear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: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situation</a:t>
            </a:r>
            <a:r>
              <a:rPr lang="es-ES" baseline="0" dirty="0"/>
              <a:t>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deployment</a:t>
            </a:r>
            <a:r>
              <a:rPr lang="es-ES" baseline="0" dirty="0"/>
              <a:t> </a:t>
            </a:r>
            <a:r>
              <a:rPr lang="es-ES" baseline="0" dirty="0" err="1"/>
              <a:t>technology</a:t>
            </a:r>
            <a:r>
              <a:rPr lang="es-ES" baseline="0" dirty="0"/>
              <a:t>, Digital </a:t>
            </a:r>
            <a:r>
              <a:rPr lang="es-ES" baseline="0" dirty="0" err="1"/>
              <a:t>Ocean</a:t>
            </a:r>
            <a:r>
              <a:rPr lang="es-ES" baseline="0" dirty="0"/>
              <a:t>, </a:t>
            </a:r>
            <a:r>
              <a:rPr lang="es-ES" baseline="0" dirty="0" err="1"/>
              <a:t>fails</a:t>
            </a:r>
            <a:r>
              <a:rPr lang="es-ES" baseline="0" dirty="0"/>
              <a:t>, </a:t>
            </a:r>
            <a:r>
              <a:rPr lang="es-ES" baseline="0" dirty="0" err="1"/>
              <a:t>because</a:t>
            </a:r>
            <a:r>
              <a:rPr lang="es-ES" baseline="0" dirty="0"/>
              <a:t> in </a:t>
            </a:r>
            <a:r>
              <a:rPr lang="es-ES" baseline="0" dirty="0" err="1"/>
              <a:t>that</a:t>
            </a:r>
            <a:r>
              <a:rPr lang="es-ES" baseline="0" dirty="0"/>
              <a:t> case,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Heroku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in </a:t>
            </a:r>
            <a:r>
              <a:rPr lang="es-ES" baseline="0" dirty="0" err="1"/>
              <a:t>serious</a:t>
            </a:r>
            <a:r>
              <a:rPr lang="es-ES" baseline="0" dirty="0"/>
              <a:t> </a:t>
            </a:r>
            <a:r>
              <a:rPr lang="es-ES" baseline="0" dirty="0" err="1"/>
              <a:t>problems</a:t>
            </a:r>
            <a:r>
              <a:rPr lang="es-ES" baseline="0" dirty="0"/>
              <a:t> of </a:t>
            </a:r>
            <a:r>
              <a:rPr lang="es-ES" baseline="0" dirty="0" err="1"/>
              <a:t>availability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</a:t>
            </a:r>
            <a:r>
              <a:rPr lang="es-ES" baseline="0" dirty="0" err="1"/>
              <a:t>because</a:t>
            </a:r>
            <a:r>
              <a:rPr lang="es-ES" baseline="0" dirty="0"/>
              <a:t> of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slow</a:t>
            </a:r>
            <a:r>
              <a:rPr lang="es-ES" baseline="0" dirty="0"/>
              <a:t> response times.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we’ve</a:t>
            </a:r>
            <a:r>
              <a:rPr lang="es-ES" dirty="0"/>
              <a:t> </a:t>
            </a:r>
            <a:r>
              <a:rPr lang="es-ES" dirty="0" err="1"/>
              <a:t>already</a:t>
            </a:r>
            <a:r>
              <a:rPr lang="es-ES" dirty="0"/>
              <a:t> done in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project</a:t>
            </a:r>
            <a:r>
              <a:rPr lang="es-E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First</a:t>
            </a:r>
            <a:r>
              <a:rPr lang="es-ES" dirty="0"/>
              <a:t>, </a:t>
            </a:r>
            <a:r>
              <a:rPr lang="es-ES" dirty="0" err="1"/>
              <a:t>we’ve</a:t>
            </a:r>
            <a:r>
              <a:rPr lang="es-ES" dirty="0"/>
              <a:t> </a:t>
            </a:r>
            <a:r>
              <a:rPr lang="es-ES" dirty="0" err="1"/>
              <a:t>been</a:t>
            </a:r>
            <a:r>
              <a:rPr lang="es-ES" dirty="0"/>
              <a:t> </a:t>
            </a:r>
            <a:r>
              <a:rPr lang="es-ES" dirty="0" err="1"/>
              <a:t>analysing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problems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solutions</a:t>
            </a:r>
            <a:r>
              <a:rPr lang="es-ES" dirty="0"/>
              <a:t> </a:t>
            </a:r>
            <a:r>
              <a:rPr lang="es-ES" dirty="0" err="1"/>
              <a:t>given</a:t>
            </a:r>
            <a:r>
              <a:rPr lang="es-ES" dirty="0"/>
              <a:t> to </a:t>
            </a:r>
            <a:r>
              <a:rPr lang="es-ES" dirty="0" err="1"/>
              <a:t>them</a:t>
            </a:r>
            <a:r>
              <a:rPr lang="es-ES" dirty="0"/>
              <a:t>, </a:t>
            </a:r>
            <a:r>
              <a:rPr lang="es-ES" dirty="0" err="1"/>
              <a:t>resulting</a:t>
            </a:r>
            <a:r>
              <a:rPr lang="es-ES" dirty="0"/>
              <a:t> in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table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here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table</a:t>
            </a:r>
            <a:r>
              <a:rPr lang="es-ES" baseline="0" dirty="0"/>
              <a:t> shows </a:t>
            </a:r>
            <a:r>
              <a:rPr lang="es-ES" baseline="0" dirty="0" err="1"/>
              <a:t>our</a:t>
            </a:r>
            <a:r>
              <a:rPr lang="es-ES" baseline="0" dirty="0"/>
              <a:t> principal </a:t>
            </a:r>
            <a:r>
              <a:rPr lang="es-ES" baseline="0" dirty="0" err="1"/>
              <a:t>problems</a:t>
            </a:r>
            <a:r>
              <a:rPr lang="es-ES" baseline="0" dirty="0"/>
              <a:t>: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fact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found</a:t>
            </a:r>
            <a:r>
              <a:rPr lang="es-ES" baseline="0" dirty="0"/>
              <a:t> </a:t>
            </a:r>
            <a:r>
              <a:rPr lang="es-ES" baseline="0" dirty="0" err="1"/>
              <a:t>difficult</a:t>
            </a:r>
            <a:r>
              <a:rPr lang="es-ES" baseline="0" dirty="0"/>
              <a:t> to </a:t>
            </a:r>
            <a:r>
              <a:rPr lang="es-ES" baseline="0" dirty="0" err="1"/>
              <a:t>document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previously</a:t>
            </a:r>
            <a:r>
              <a:rPr lang="es-ES" baseline="0" dirty="0"/>
              <a:t> </a:t>
            </a:r>
            <a:r>
              <a:rPr lang="es-ES" baseline="0" dirty="0" err="1"/>
              <a:t>found</a:t>
            </a:r>
            <a:r>
              <a:rPr lang="es-ES" baseline="0" dirty="0"/>
              <a:t>. To </a:t>
            </a:r>
            <a:r>
              <a:rPr lang="es-ES" baseline="0" dirty="0" err="1"/>
              <a:t>solve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decided</a:t>
            </a:r>
            <a:r>
              <a:rPr lang="es-ES" baseline="0" dirty="0"/>
              <a:t> to </a:t>
            </a:r>
            <a:r>
              <a:rPr lang="es-ES" baseline="0" dirty="0" err="1"/>
              <a:t>create</a:t>
            </a:r>
            <a:r>
              <a:rPr lang="es-ES" baseline="0" dirty="0"/>
              <a:t> a </a:t>
            </a:r>
            <a:r>
              <a:rPr lang="es-ES" baseline="0" dirty="0" err="1"/>
              <a:t>document</a:t>
            </a:r>
            <a:r>
              <a:rPr lang="es-ES" baseline="0" dirty="0"/>
              <a:t>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/>
              <a:t>put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/>
              <a:t>find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</a:t>
            </a:r>
            <a:r>
              <a:rPr lang="es-ES" baseline="0" dirty="0" err="1"/>
              <a:t>process</a:t>
            </a:r>
            <a:r>
              <a:rPr lang="es-ES" baseline="0" dirty="0"/>
              <a:t>. As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, </a:t>
            </a:r>
            <a:r>
              <a:rPr lang="es-ES" baseline="0" dirty="0" err="1"/>
              <a:t>measuring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problems</a:t>
            </a:r>
            <a:r>
              <a:rPr lang="es-ES" baseline="0" dirty="0"/>
              <a:t> </a:t>
            </a:r>
            <a:r>
              <a:rPr lang="es-ES" baseline="0" dirty="0" err="1"/>
              <a:t>documented</a:t>
            </a:r>
            <a:r>
              <a:rPr lang="es-ES" baseline="0" dirty="0"/>
              <a:t> per </a:t>
            </a:r>
            <a:r>
              <a:rPr lang="es-ES" baseline="0" dirty="0" err="1"/>
              <a:t>week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</a:t>
            </a:r>
            <a:r>
              <a:rPr lang="es-ES" baseline="0" dirty="0"/>
              <a:t> has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completely</a:t>
            </a:r>
            <a:r>
              <a:rPr lang="es-ES" baseline="0" dirty="0"/>
              <a:t> </a:t>
            </a:r>
            <a:r>
              <a:rPr lang="es-ES" baseline="0" dirty="0" err="1"/>
              <a:t>solved</a:t>
            </a:r>
            <a:r>
              <a:rPr lang="es-ES" baseline="0" dirty="0"/>
              <a:t>,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number</a:t>
            </a:r>
            <a:r>
              <a:rPr lang="es-ES" baseline="0" dirty="0"/>
              <a:t> of </a:t>
            </a:r>
            <a:r>
              <a:rPr lang="es-ES" baseline="0" dirty="0" err="1"/>
              <a:t>problems</a:t>
            </a:r>
            <a:r>
              <a:rPr lang="es-ES" baseline="0" dirty="0"/>
              <a:t> </a:t>
            </a:r>
            <a:r>
              <a:rPr lang="es-ES" baseline="0" dirty="0" err="1"/>
              <a:t>documented</a:t>
            </a:r>
            <a:r>
              <a:rPr lang="es-ES" baseline="0" dirty="0"/>
              <a:t> has </a:t>
            </a:r>
            <a:r>
              <a:rPr lang="es-ES" baseline="0" dirty="0" err="1"/>
              <a:t>increased</a:t>
            </a:r>
            <a:r>
              <a:rPr lang="es-ES" baseline="0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second</a:t>
            </a:r>
            <a:r>
              <a:rPr lang="es-ES" baseline="0" dirty="0"/>
              <a:t> </a:t>
            </a:r>
            <a:r>
              <a:rPr lang="es-ES" baseline="0" dirty="0" err="1"/>
              <a:t>problem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found</a:t>
            </a:r>
            <a:r>
              <a:rPr lang="es-ES" baseline="0" dirty="0"/>
              <a:t> </a:t>
            </a:r>
            <a:r>
              <a:rPr lang="es-ES" baseline="0" dirty="0" err="1"/>
              <a:t>hard</a:t>
            </a:r>
            <a:r>
              <a:rPr lang="es-ES" baseline="0" dirty="0"/>
              <a:t> to </a:t>
            </a:r>
            <a:r>
              <a:rPr lang="es-ES" baseline="0" dirty="0" err="1"/>
              <a:t>estimate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, so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decided</a:t>
            </a:r>
            <a:r>
              <a:rPr lang="es-ES" baseline="0" dirty="0"/>
              <a:t> to </a:t>
            </a:r>
            <a:r>
              <a:rPr lang="es-ES" baseline="0" dirty="0" err="1"/>
              <a:t>put</a:t>
            </a:r>
            <a:r>
              <a:rPr lang="es-ES" baseline="0" dirty="0"/>
              <a:t> </a:t>
            </a:r>
            <a:r>
              <a:rPr lang="es-ES" baseline="0" dirty="0" err="1"/>
              <a:t>Story</a:t>
            </a:r>
            <a:r>
              <a:rPr lang="es-ES" baseline="0" dirty="0"/>
              <a:t> </a:t>
            </a:r>
            <a:r>
              <a:rPr lang="es-ES" baseline="0" dirty="0" err="1"/>
              <a:t>Points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and relate </a:t>
            </a:r>
            <a:r>
              <a:rPr lang="es-ES" baseline="0" dirty="0" err="1"/>
              <a:t>them</a:t>
            </a:r>
            <a:r>
              <a:rPr lang="es-ES" baseline="0" dirty="0"/>
              <a:t> to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, </a:t>
            </a:r>
            <a:r>
              <a:rPr lang="es-ES" baseline="0" dirty="0" err="1"/>
              <a:t>measuring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error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estimations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real time </a:t>
            </a:r>
            <a:r>
              <a:rPr lang="es-ES" baseline="0" dirty="0" err="1"/>
              <a:t>invested</a:t>
            </a:r>
            <a:r>
              <a:rPr lang="es-ES" baseline="0" dirty="0"/>
              <a:t> in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X,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</a:t>
            </a:r>
            <a:r>
              <a:rPr lang="es-ES" baseline="0" dirty="0" err="1"/>
              <a:t>keep</a:t>
            </a:r>
            <a:r>
              <a:rPr lang="es-ES" baseline="0" dirty="0"/>
              <a:t> </a:t>
            </a:r>
            <a:r>
              <a:rPr lang="es-ES" baseline="0" dirty="0" err="1"/>
              <a:t>improving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decrease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metric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maximum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</a:t>
            </a:r>
            <a:r>
              <a:rPr lang="es-ES" baseline="0" dirty="0" err="1"/>
              <a:t>possible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 path we’re going to follow during the presentation. First we’ll introduce the idea behind 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ClimbCode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next we’ll see the technologies we’re using to develop 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ClimbCode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after that, we’ll talk about the things we’ve done, the ones we’re doing and the ones we’re going to do. Finally, we’ll see some conclusions for our project.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Finally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we’ve</a:t>
            </a:r>
            <a:r>
              <a:rPr lang="es-ES" dirty="0"/>
              <a:t> </a:t>
            </a:r>
            <a:r>
              <a:rPr lang="es-ES" dirty="0" err="1"/>
              <a:t>tried</a:t>
            </a:r>
            <a:r>
              <a:rPr lang="es-ES" dirty="0"/>
              <a:t> to</a:t>
            </a:r>
            <a:r>
              <a:rPr lang="es-ES" baseline="0" dirty="0"/>
              <a:t> </a:t>
            </a:r>
            <a:r>
              <a:rPr lang="es-ES" baseline="0" dirty="0" err="1"/>
              <a:t>solve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big</a:t>
            </a:r>
            <a:r>
              <a:rPr lang="es-ES" baseline="0" dirty="0"/>
              <a:t> and indivisible </a:t>
            </a:r>
            <a:r>
              <a:rPr lang="es-ES" baseline="0" dirty="0" err="1"/>
              <a:t>tasks</a:t>
            </a:r>
            <a:r>
              <a:rPr lang="es-ES" baseline="0" dirty="0"/>
              <a:t>, so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decided</a:t>
            </a:r>
            <a:r>
              <a:rPr lang="es-ES" baseline="0" dirty="0"/>
              <a:t> to </a:t>
            </a:r>
            <a:r>
              <a:rPr lang="es-ES" baseline="0" dirty="0" err="1"/>
              <a:t>find</a:t>
            </a:r>
            <a:r>
              <a:rPr lang="es-ES" baseline="0" dirty="0"/>
              <a:t> </a:t>
            </a:r>
            <a:r>
              <a:rPr lang="es-ES" baseline="0" dirty="0" err="1"/>
              <a:t>ways</a:t>
            </a:r>
            <a:r>
              <a:rPr lang="es-ES" baseline="0" dirty="0"/>
              <a:t> to divide </a:t>
            </a:r>
            <a:r>
              <a:rPr lang="es-ES" baseline="0" dirty="0" err="1"/>
              <a:t>them</a:t>
            </a:r>
            <a:r>
              <a:rPr lang="es-ES" baseline="0" dirty="0"/>
              <a:t> and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lighter</a:t>
            </a:r>
            <a:r>
              <a:rPr lang="es-ES" baseline="0" dirty="0"/>
              <a:t> and </a:t>
            </a:r>
            <a:r>
              <a:rPr lang="es-ES" baseline="0" dirty="0" err="1"/>
              <a:t>smaller</a:t>
            </a:r>
            <a:r>
              <a:rPr lang="es-ES" baseline="0" dirty="0"/>
              <a:t>. To </a:t>
            </a:r>
            <a:r>
              <a:rPr lang="es-ES" baseline="0" dirty="0" err="1"/>
              <a:t>measure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success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solution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used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percentage</a:t>
            </a:r>
            <a:r>
              <a:rPr lang="es-ES" baseline="0" dirty="0"/>
              <a:t> of </a:t>
            </a:r>
            <a:r>
              <a:rPr lang="es-ES" baseline="0" dirty="0" err="1"/>
              <a:t>big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 (more </a:t>
            </a:r>
            <a:r>
              <a:rPr lang="es-ES" baseline="0" dirty="0" err="1"/>
              <a:t>than</a:t>
            </a:r>
            <a:r>
              <a:rPr lang="es-ES" baseline="0" dirty="0"/>
              <a:t> 3 </a:t>
            </a:r>
            <a:r>
              <a:rPr lang="es-ES" baseline="0" dirty="0" err="1"/>
              <a:t>estimated</a:t>
            </a:r>
            <a:r>
              <a:rPr lang="es-ES" baseline="0" dirty="0"/>
              <a:t> </a:t>
            </a:r>
            <a:r>
              <a:rPr lang="es-ES" baseline="0" dirty="0" err="1"/>
              <a:t>hours</a:t>
            </a:r>
            <a:r>
              <a:rPr lang="es-ES" baseline="0" dirty="0"/>
              <a:t>)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showing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solution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moment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</a:t>
            </a:r>
            <a:r>
              <a:rPr lang="es-ES" baseline="0" dirty="0"/>
              <a:t> </a:t>
            </a:r>
            <a:r>
              <a:rPr lang="es-ES" baseline="0" dirty="0" err="1"/>
              <a:t>seems</a:t>
            </a:r>
            <a:r>
              <a:rPr lang="es-ES" baseline="0" dirty="0"/>
              <a:t> </a:t>
            </a:r>
            <a:r>
              <a:rPr lang="es-ES" baseline="0" dirty="0" err="1"/>
              <a:t>solved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updated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metric</a:t>
            </a:r>
            <a:r>
              <a:rPr lang="es-ES" baseline="0" dirty="0"/>
              <a:t> to </a:t>
            </a:r>
            <a:r>
              <a:rPr lang="es-ES" baseline="0" dirty="0" err="1"/>
              <a:t>measure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performance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members</a:t>
            </a:r>
            <a:r>
              <a:rPr lang="es-ES" baseline="0" dirty="0"/>
              <a:t> in </a:t>
            </a:r>
            <a:r>
              <a:rPr lang="es-ES" baseline="0" dirty="0" err="1"/>
              <a:t>matters</a:t>
            </a:r>
            <a:r>
              <a:rPr lang="es-ES" baseline="0" dirty="0"/>
              <a:t> of </a:t>
            </a:r>
            <a:r>
              <a:rPr lang="es-ES" baseline="0" dirty="0" err="1"/>
              <a:t>tasks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version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metric</a:t>
            </a:r>
            <a:r>
              <a:rPr lang="es-ES" baseline="0" dirty="0"/>
              <a:t> uses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current</a:t>
            </a:r>
            <a:r>
              <a:rPr lang="es-ES" baseline="0" dirty="0"/>
              <a:t> </a:t>
            </a:r>
            <a:r>
              <a:rPr lang="es-ES" baseline="0" dirty="0" err="1"/>
              <a:t>completed</a:t>
            </a:r>
            <a:r>
              <a:rPr lang="es-ES" baseline="0" dirty="0"/>
              <a:t> </a:t>
            </a:r>
            <a:r>
              <a:rPr lang="es-ES" baseline="0" dirty="0" err="1"/>
              <a:t>story</a:t>
            </a:r>
            <a:r>
              <a:rPr lang="es-ES" baseline="0" dirty="0"/>
              <a:t> </a:t>
            </a:r>
            <a:r>
              <a:rPr lang="es-ES" baseline="0" dirty="0" err="1"/>
              <a:t>points</a:t>
            </a:r>
            <a:r>
              <a:rPr lang="es-ES" baseline="0" dirty="0"/>
              <a:t>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sprint, and </a:t>
            </a:r>
            <a:r>
              <a:rPr lang="es-ES" baseline="0" dirty="0" err="1"/>
              <a:t>the</a:t>
            </a:r>
            <a:r>
              <a:rPr lang="es-ES" baseline="0" dirty="0"/>
              <a:t> total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hours</a:t>
            </a:r>
            <a:r>
              <a:rPr lang="es-ES" baseline="0" dirty="0"/>
              <a:t> </a:t>
            </a:r>
            <a:r>
              <a:rPr lang="es-ES" baseline="0" dirty="0" err="1"/>
              <a:t>spent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story</a:t>
            </a:r>
            <a:r>
              <a:rPr lang="es-ES" baseline="0" dirty="0"/>
              <a:t> </a:t>
            </a:r>
            <a:r>
              <a:rPr lang="es-ES" baseline="0" dirty="0" err="1"/>
              <a:t>points</a:t>
            </a:r>
            <a:r>
              <a:rPr lang="es-ES" baseline="0" dirty="0"/>
              <a:t>, </a:t>
            </a:r>
            <a:r>
              <a:rPr lang="es-ES" baseline="0" dirty="0" err="1"/>
              <a:t>resulting</a:t>
            </a:r>
            <a:r>
              <a:rPr lang="es-ES" baseline="0" dirty="0"/>
              <a:t> in a </a:t>
            </a:r>
            <a:r>
              <a:rPr lang="es-ES" baseline="0" dirty="0" err="1"/>
              <a:t>percentage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shows </a:t>
            </a:r>
            <a:r>
              <a:rPr lang="es-ES" baseline="0" dirty="0" err="1"/>
              <a:t>the</a:t>
            </a:r>
            <a:r>
              <a:rPr lang="es-ES" baseline="0" dirty="0"/>
              <a:t> performance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 </a:t>
            </a:r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his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 </a:t>
            </a:r>
            <a:r>
              <a:rPr lang="es-ES" baseline="0" dirty="0" err="1"/>
              <a:t>completed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week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hours</a:t>
            </a:r>
            <a:r>
              <a:rPr lang="es-ES" baseline="0" dirty="0"/>
              <a:t> </a:t>
            </a:r>
            <a:r>
              <a:rPr lang="es-ES" baseline="0" dirty="0" err="1"/>
              <a:t>spent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finished</a:t>
            </a:r>
            <a:r>
              <a:rPr lang="es-ES" baseline="0" dirty="0"/>
              <a:t>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including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basic</a:t>
            </a:r>
            <a:r>
              <a:rPr lang="es-ES" baseline="0" dirty="0"/>
              <a:t> CRUDS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creation</a:t>
            </a:r>
            <a:r>
              <a:rPr lang="es-ES" baseline="0" dirty="0"/>
              <a:t> of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proposed</a:t>
            </a:r>
            <a:r>
              <a:rPr lang="es-ES" baseline="0" dirty="0"/>
              <a:t> in sprint 1,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persistence</a:t>
            </a:r>
            <a:r>
              <a:rPr lang="es-ES" baseline="0" dirty="0"/>
              <a:t> of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database</a:t>
            </a:r>
            <a:r>
              <a:rPr lang="es-ES" baseline="0" dirty="0"/>
              <a:t>,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update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welcome</a:t>
            </a:r>
            <a:r>
              <a:rPr lang="es-ES" baseline="0" dirty="0"/>
              <a:t> page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style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whole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…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whole</a:t>
            </a:r>
            <a:r>
              <a:rPr lang="es-ES" baseline="0" dirty="0"/>
              <a:t> </a:t>
            </a:r>
            <a:r>
              <a:rPr lang="es-ES" baseline="0" dirty="0" err="1"/>
              <a:t>license’s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allowing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to </a:t>
            </a:r>
            <a:r>
              <a:rPr lang="es-ES" baseline="0" dirty="0" err="1"/>
              <a:t>register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choosing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license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, and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little</a:t>
            </a:r>
            <a:r>
              <a:rPr lang="es-ES" baseline="0" dirty="0"/>
              <a:t> use cases in </a:t>
            </a:r>
            <a:r>
              <a:rPr lang="es-ES" baseline="0" dirty="0" err="1"/>
              <a:t>our</a:t>
            </a:r>
            <a:r>
              <a:rPr lang="es-ES" baseline="0" dirty="0"/>
              <a:t> Django </a:t>
            </a:r>
            <a:r>
              <a:rPr lang="es-ES" baseline="0" dirty="0" err="1"/>
              <a:t>Model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applying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pilot</a:t>
            </a:r>
            <a:r>
              <a:rPr lang="es-ES" baseline="0" dirty="0"/>
              <a:t> plan, </a:t>
            </a:r>
            <a:r>
              <a:rPr lang="es-ES" baseline="0" dirty="0" err="1"/>
              <a:t>speeding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up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finishing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meetings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 and </a:t>
            </a:r>
            <a:r>
              <a:rPr lang="es-ES" baseline="0" dirty="0" err="1"/>
              <a:t>obtaining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feedback</a:t>
            </a:r>
            <a:r>
              <a:rPr lang="es-ES" baseline="0" dirty="0"/>
              <a:t> and </a:t>
            </a:r>
            <a:r>
              <a:rPr lang="es-ES" baseline="0" dirty="0" err="1"/>
              <a:t>starting</a:t>
            </a:r>
            <a:r>
              <a:rPr lang="es-ES" baseline="0" dirty="0"/>
              <a:t> </a:t>
            </a:r>
            <a:r>
              <a:rPr lang="es-ES" baseline="0" dirty="0" err="1"/>
              <a:t>doing</a:t>
            </a:r>
            <a:r>
              <a:rPr lang="es-ES" baseline="0" dirty="0"/>
              <a:t> meetings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,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source</a:t>
            </a:r>
            <a:r>
              <a:rPr lang="es-ES" baseline="0" dirty="0"/>
              <a:t> of </a:t>
            </a:r>
            <a:r>
              <a:rPr lang="es-ES" baseline="0" dirty="0" err="1"/>
              <a:t>income</a:t>
            </a:r>
            <a:r>
              <a:rPr lang="es-ES" baseline="0" dirty="0"/>
              <a:t> and </a:t>
            </a:r>
            <a:r>
              <a:rPr lang="es-ES" baseline="0" dirty="0" err="1"/>
              <a:t>obtaining</a:t>
            </a:r>
            <a:r>
              <a:rPr lang="es-ES" baseline="0" dirty="0"/>
              <a:t> </a:t>
            </a:r>
            <a:r>
              <a:rPr lang="es-ES" baseline="0" dirty="0" err="1"/>
              <a:t>feedback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, </a:t>
            </a:r>
            <a:r>
              <a:rPr lang="es-ES" baseline="0" dirty="0" err="1"/>
              <a:t>too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later</a:t>
            </a:r>
            <a:r>
              <a:rPr lang="es-ES" baseline="0" dirty="0"/>
              <a:t> in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presentation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To show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works</a:t>
            </a:r>
            <a:r>
              <a:rPr lang="es-ES" baseline="0" dirty="0"/>
              <a:t> </a:t>
            </a:r>
            <a:r>
              <a:rPr lang="es-ES" baseline="0" dirty="0" err="1"/>
              <a:t>today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put</a:t>
            </a:r>
            <a:r>
              <a:rPr lang="es-ES" baseline="0" dirty="0"/>
              <a:t> a link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everyone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and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created</a:t>
            </a:r>
            <a:r>
              <a:rPr lang="es-ES" baseline="0" dirty="0"/>
              <a:t> a demo, </a:t>
            </a:r>
            <a:r>
              <a:rPr lang="es-ES" baseline="0" dirty="0" err="1"/>
              <a:t>showing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</a:t>
            </a:r>
            <a:r>
              <a:rPr lang="es-ES" baseline="0" dirty="0" err="1"/>
              <a:t>feature</a:t>
            </a:r>
            <a:r>
              <a:rPr lang="es-ES" baseline="0" dirty="0"/>
              <a:t> done in </a:t>
            </a:r>
            <a:r>
              <a:rPr lang="es-ES" baseline="0" dirty="0" err="1"/>
              <a:t>this</a:t>
            </a:r>
            <a:r>
              <a:rPr lang="es-ES" baseline="0" dirty="0"/>
              <a:t> sprint: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persistence</a:t>
            </a:r>
            <a:r>
              <a:rPr lang="es-ES" baseline="0" dirty="0"/>
              <a:t> of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and </a:t>
            </a:r>
            <a:r>
              <a:rPr lang="es-ES" baseline="0" dirty="0" err="1"/>
              <a:t>how</a:t>
            </a:r>
            <a:r>
              <a:rPr lang="es-ES" baseline="0" dirty="0"/>
              <a:t> a </a:t>
            </a:r>
            <a:r>
              <a:rPr lang="es-ES" baseline="0" dirty="0" err="1"/>
              <a:t>school</a:t>
            </a:r>
            <a:r>
              <a:rPr lang="es-ES" baseline="0" dirty="0"/>
              <a:t>, </a:t>
            </a:r>
            <a:r>
              <a:rPr lang="es-ES" baseline="0" dirty="0" err="1"/>
              <a:t>teacher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, </a:t>
            </a:r>
            <a:r>
              <a:rPr lang="es-ES" baseline="0" dirty="0" err="1"/>
              <a:t>including</a:t>
            </a:r>
            <a:r>
              <a:rPr lang="es-ES" baseline="0" dirty="0"/>
              <a:t> </a:t>
            </a:r>
            <a:r>
              <a:rPr lang="es-ES" baseline="0" dirty="0" err="1"/>
              <a:t>how</a:t>
            </a:r>
            <a:r>
              <a:rPr lang="es-ES" baseline="0" dirty="0"/>
              <a:t> a </a:t>
            </a:r>
            <a:r>
              <a:rPr lang="es-ES" baseline="0" dirty="0" err="1"/>
              <a:t>school</a:t>
            </a:r>
            <a:r>
              <a:rPr lang="es-ES" baseline="0" dirty="0"/>
              <a:t> can </a:t>
            </a:r>
            <a:r>
              <a:rPr lang="es-ES" baseline="0" dirty="0" err="1"/>
              <a:t>buy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, </a:t>
            </a:r>
            <a:r>
              <a:rPr lang="es-ES" baseline="0" dirty="0" err="1"/>
              <a:t>too</a:t>
            </a:r>
            <a:r>
              <a:rPr lang="es-ES" baseline="0" dirty="0"/>
              <a:t>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Talking</a:t>
            </a:r>
            <a:r>
              <a:rPr lang="es-ES" baseline="0" dirty="0"/>
              <a:t> </a:t>
            </a:r>
            <a:r>
              <a:rPr lang="es-ES" baseline="0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concrete </a:t>
            </a:r>
            <a:r>
              <a:rPr lang="es-ES" baseline="0" dirty="0" err="1"/>
              <a:t>tasks</a:t>
            </a:r>
            <a:r>
              <a:rPr lang="es-ES" baseline="0" dirty="0"/>
              <a:t>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, </a:t>
            </a:r>
            <a:r>
              <a:rPr lang="es-ES" baseline="0" dirty="0" err="1"/>
              <a:t>everyone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sprint has </a:t>
            </a:r>
            <a:r>
              <a:rPr lang="es-ES" baseline="0" dirty="0" err="1"/>
              <a:t>participated</a:t>
            </a:r>
            <a:r>
              <a:rPr lang="es-ES" baseline="0" dirty="0"/>
              <a:t> in meetings </a:t>
            </a:r>
            <a:r>
              <a:rPr lang="es-ES" baseline="0" dirty="0" err="1"/>
              <a:t>whose</a:t>
            </a:r>
            <a:r>
              <a:rPr lang="es-ES" baseline="0" dirty="0"/>
              <a:t> </a:t>
            </a:r>
            <a:r>
              <a:rPr lang="es-ES" baseline="0" dirty="0" err="1"/>
              <a:t>objective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to </a:t>
            </a:r>
            <a:r>
              <a:rPr lang="es-ES" baseline="0" dirty="0" err="1"/>
              <a:t>review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presentations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sprint and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developing</a:t>
            </a:r>
            <a:r>
              <a:rPr lang="es-ES" baseline="0" dirty="0"/>
              <a:t>.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resulted</a:t>
            </a:r>
            <a:r>
              <a:rPr lang="es-ES" baseline="0" dirty="0"/>
              <a:t> in a total of 15 </a:t>
            </a:r>
            <a:r>
              <a:rPr lang="es-ES" baseline="0" dirty="0" err="1"/>
              <a:t>hours</a:t>
            </a:r>
            <a:r>
              <a:rPr lang="es-ES" baseline="0" dirty="0"/>
              <a:t> and 30 minutes per </a:t>
            </a:r>
            <a:r>
              <a:rPr lang="es-ES" baseline="0" dirty="0" err="1"/>
              <a:t>member</a:t>
            </a:r>
            <a:r>
              <a:rPr lang="es-ES" baseline="0" dirty="0"/>
              <a:t>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speaking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, Alejandro Román,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manager, has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sprint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trying</a:t>
            </a:r>
            <a:r>
              <a:rPr lang="es-ES" baseline="0" dirty="0"/>
              <a:t> to </a:t>
            </a:r>
            <a:r>
              <a:rPr lang="es-ES" baseline="0" dirty="0" err="1"/>
              <a:t>persist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database</a:t>
            </a:r>
            <a:r>
              <a:rPr lang="es-ES" baseline="0" dirty="0"/>
              <a:t>.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resulted</a:t>
            </a:r>
            <a:r>
              <a:rPr lang="es-ES" baseline="0" dirty="0"/>
              <a:t> in a 100%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progress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task</a:t>
            </a:r>
            <a:r>
              <a:rPr lang="es-ES" baseline="0" dirty="0"/>
              <a:t> and a performance of 65% </a:t>
            </a:r>
            <a:r>
              <a:rPr lang="es-ES" baseline="0" dirty="0" err="1"/>
              <a:t>during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week</a:t>
            </a:r>
            <a:r>
              <a:rPr lang="es-ES" baseline="0" dirty="0"/>
              <a:t>, </a:t>
            </a:r>
            <a:r>
              <a:rPr lang="es-ES" baseline="0" dirty="0" err="1"/>
              <a:t>completing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goals</a:t>
            </a:r>
            <a:r>
              <a:rPr lang="es-ES" baseline="0" dirty="0"/>
              <a:t> of </a:t>
            </a:r>
            <a:r>
              <a:rPr lang="es-ES" baseline="0" dirty="0" err="1"/>
              <a:t>his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, and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finishing</a:t>
            </a:r>
            <a:r>
              <a:rPr lang="es-ES" baseline="0" dirty="0"/>
              <a:t>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trivial </a:t>
            </a:r>
            <a:r>
              <a:rPr lang="es-ES" baseline="0" dirty="0" err="1"/>
              <a:t>details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Álvaro </a:t>
            </a:r>
            <a:r>
              <a:rPr lang="en-US" baseline="0" dirty="0" err="1"/>
              <a:t>Domínguez</a:t>
            </a:r>
            <a:r>
              <a:rPr lang="en-US" baseline="0" dirty="0"/>
              <a:t>, our business manager, has been working this sprint creating the two presentations done in it, their respective upgrade reports, the creation of the starting interactive exercises…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The application of the pilot plan, and the improvement of the main page of our platform. That resulted in a 100% of the progress of the task and a performance of 135% during this week, completing all his tasks. This is because he has spent less time than estimated in his work.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start</a:t>
            </a:r>
            <a:r>
              <a:rPr lang="es-ES" baseline="0" dirty="0"/>
              <a:t> </a:t>
            </a:r>
            <a:r>
              <a:rPr lang="es-ES" baseline="0" dirty="0" err="1"/>
              <a:t>seeing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idea </a:t>
            </a:r>
            <a:r>
              <a:rPr lang="es-ES" baseline="0" dirty="0" err="1"/>
              <a:t>lies</a:t>
            </a:r>
            <a:r>
              <a:rPr lang="es-ES" baseline="0" dirty="0"/>
              <a:t> </a:t>
            </a:r>
            <a:r>
              <a:rPr lang="es-ES" baseline="0" dirty="0" err="1"/>
              <a:t>behind</a:t>
            </a:r>
            <a:r>
              <a:rPr lang="es-ES" baseline="0" dirty="0"/>
              <a:t> </a:t>
            </a:r>
            <a:r>
              <a:rPr lang="es-ES" baseline="0" dirty="0" err="1"/>
              <a:t>ClimbCode</a:t>
            </a:r>
            <a:r>
              <a:rPr lang="es-ES" baseline="0" dirty="0"/>
              <a:t>.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let</a:t>
            </a:r>
            <a:r>
              <a:rPr lang="es-ES" baseline="0" dirty="0"/>
              <a:t> me introduce </a:t>
            </a:r>
            <a:r>
              <a:rPr lang="es-ES" baseline="0" dirty="0" err="1"/>
              <a:t>two</a:t>
            </a:r>
            <a:r>
              <a:rPr lang="es-ES" baseline="0" dirty="0"/>
              <a:t> </a:t>
            </a:r>
            <a:r>
              <a:rPr lang="es-ES" baseline="0" dirty="0" err="1"/>
              <a:t>facts</a:t>
            </a:r>
            <a:r>
              <a:rPr lang="es-ES" baseline="0" dirty="0"/>
              <a:t>: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/>
              <a:t>Now speaking of our front-end developers, Miguel </a:t>
            </a:r>
            <a:r>
              <a:rPr lang="en-US" baseline="0" dirty="0" err="1"/>
              <a:t>Ángel</a:t>
            </a:r>
            <a:r>
              <a:rPr lang="en-US" baseline="0" dirty="0"/>
              <a:t> </a:t>
            </a:r>
            <a:r>
              <a:rPr lang="en-US" baseline="0" dirty="0" err="1"/>
              <a:t>Baños</a:t>
            </a:r>
            <a:r>
              <a:rPr lang="en-US" baseline="0" dirty="0"/>
              <a:t> has been working this sprint in the interactive exercises’ system too, trying to persist them in our database. That resulted in a 100% of the progress of the task and a performance of 78% during this week, completing the goals of his tasks, and not finishing only some trivial details.</a:t>
            </a: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Alejandro </a:t>
            </a:r>
            <a:r>
              <a:rPr lang="en-US" baseline="0" dirty="0" err="1"/>
              <a:t>Garrido</a:t>
            </a:r>
            <a:r>
              <a:rPr lang="en-US" baseline="0" dirty="0"/>
              <a:t> has been working this sprint in the improvement of our welcome page, the improvement of the style of our platform…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The creation of our starting interactive exercises and reviewing the metrics of our problems and their results. That resulted in a 70% of the progress of the task and a performance of 80% during this week.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/>
              <a:t>Finally, speaking of our front-end developers, Andrés </a:t>
            </a:r>
            <a:r>
              <a:rPr lang="en-US" baseline="0" dirty="0" err="1"/>
              <a:t>Fernández</a:t>
            </a:r>
            <a:r>
              <a:rPr lang="en-US" baseline="0" dirty="0"/>
              <a:t> has been working this sprint on the automatic deployment of our application, the implementation of use cases in our Django model…</a:t>
            </a: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The creation of our starting interactive exercises and testing the features that were being finished. That resulted in a 100% of the progress of the task and a performance of 63% during this week, completing all his tasks.</a:t>
            </a: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 err="1"/>
              <a:t>Jesús</a:t>
            </a:r>
            <a:r>
              <a:rPr lang="en-US" baseline="0" dirty="0"/>
              <a:t> Sosa has been working this sprint on the demo we’ve seen in both our presentations, the implementation of use cases in our Django model…</a:t>
            </a:r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And the creation of our starting interactive exercises. That resulted in a 100% of the progress of the task and a performance of 90% during this week, completing all his tasks.</a:t>
            </a:r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/>
              <a:t>Finally, Álvaro Sánchez has been working this sprint on the implementation of use cases in our Django model. That resulted in a 100% of the progress of the task and a performance of 66% during this week, completing all his tasks.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To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big</a:t>
            </a:r>
            <a:r>
              <a:rPr lang="es-ES" baseline="0" dirty="0"/>
              <a:t> </a:t>
            </a:r>
            <a:r>
              <a:rPr lang="es-ES" baseline="0" dirty="0" err="1"/>
              <a:t>picture</a:t>
            </a:r>
            <a:r>
              <a:rPr lang="es-ES" baseline="0" dirty="0"/>
              <a:t> </a:t>
            </a:r>
            <a:r>
              <a:rPr lang="es-ES" baseline="0" dirty="0" err="1"/>
              <a:t>behind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hours</a:t>
            </a:r>
            <a:r>
              <a:rPr lang="es-ES" baseline="0" dirty="0"/>
              <a:t>’ </a:t>
            </a:r>
            <a:r>
              <a:rPr lang="es-ES" baseline="0" dirty="0" err="1"/>
              <a:t>invested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graphic</a:t>
            </a:r>
            <a:r>
              <a:rPr lang="es-ES" baseline="0" dirty="0"/>
              <a:t>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difference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estimated</a:t>
            </a:r>
            <a:r>
              <a:rPr lang="es-ES" baseline="0" dirty="0"/>
              <a:t> </a:t>
            </a:r>
            <a:r>
              <a:rPr lang="es-ES" baseline="0" dirty="0" err="1"/>
              <a:t>hours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real </a:t>
            </a:r>
            <a:r>
              <a:rPr lang="es-ES" baseline="0" dirty="0" err="1"/>
              <a:t>hours</a:t>
            </a:r>
            <a:r>
              <a:rPr lang="es-ES" baseline="0" dirty="0"/>
              <a:t> </a:t>
            </a:r>
            <a:r>
              <a:rPr lang="es-ES" baseline="0" dirty="0" err="1"/>
              <a:t>invested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sprint. As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difference</a:t>
            </a:r>
            <a:r>
              <a:rPr lang="es-ES" baseline="0" dirty="0"/>
              <a:t> has </a:t>
            </a:r>
            <a:r>
              <a:rPr lang="es-ES" baseline="0" dirty="0" err="1"/>
              <a:t>significantly</a:t>
            </a:r>
            <a:r>
              <a:rPr lang="es-ES" baseline="0" dirty="0"/>
              <a:t> </a:t>
            </a:r>
            <a:r>
              <a:rPr lang="es-ES" baseline="0" dirty="0" err="1"/>
              <a:t>decreased</a:t>
            </a:r>
            <a:r>
              <a:rPr lang="es-ES" baseline="0" dirty="0"/>
              <a:t> </a:t>
            </a:r>
            <a:r>
              <a:rPr lang="es-ES" baseline="0" dirty="0" err="1"/>
              <a:t>since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begining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 to do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estimations</a:t>
            </a:r>
            <a:r>
              <a:rPr lang="es-ES" baseline="0" dirty="0"/>
              <a:t>, </a:t>
            </a:r>
            <a:r>
              <a:rPr lang="es-ES" baseline="0" dirty="0" err="1"/>
              <a:t>trying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more </a:t>
            </a:r>
            <a:r>
              <a:rPr lang="es-ES" baseline="0" dirty="0" err="1"/>
              <a:t>accurate</a:t>
            </a:r>
            <a:r>
              <a:rPr lang="es-ES" baseline="0" dirty="0"/>
              <a:t>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last</a:t>
            </a:r>
            <a:r>
              <a:rPr lang="es-ES" baseline="0" dirty="0"/>
              <a:t> </a:t>
            </a:r>
            <a:r>
              <a:rPr lang="es-ES" baseline="0" dirty="0" err="1"/>
              <a:t>thing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done </a:t>
            </a:r>
            <a:r>
              <a:rPr lang="es-ES" baseline="0" dirty="0" err="1"/>
              <a:t>is</a:t>
            </a:r>
            <a:r>
              <a:rPr lang="es-ES" baseline="0" dirty="0"/>
              <a:t> to set a </a:t>
            </a:r>
            <a:r>
              <a:rPr lang="es-ES" baseline="0" dirty="0" err="1"/>
              <a:t>reward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members</a:t>
            </a:r>
            <a:r>
              <a:rPr lang="es-ES" baseline="0" dirty="0"/>
              <a:t>.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based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building</a:t>
            </a:r>
            <a:r>
              <a:rPr lang="es-ES" baseline="0" dirty="0"/>
              <a:t> </a:t>
            </a:r>
            <a:r>
              <a:rPr lang="es-ES" baseline="0" dirty="0" err="1"/>
              <a:t>sessions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 </a:t>
            </a:r>
            <a:r>
              <a:rPr lang="es-ES" baseline="0" dirty="0" err="1"/>
              <a:t>whose</a:t>
            </a:r>
            <a:r>
              <a:rPr lang="es-ES" baseline="0" dirty="0"/>
              <a:t> performance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best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week</a:t>
            </a:r>
            <a:r>
              <a:rPr lang="es-ES" baseline="0" dirty="0"/>
              <a:t> </a:t>
            </a:r>
            <a:r>
              <a:rPr lang="es-ES" baseline="0" dirty="0" err="1"/>
              <a:t>doesn’t</a:t>
            </a:r>
            <a:r>
              <a:rPr lang="es-ES" baseline="0" dirty="0"/>
              <a:t> </a:t>
            </a:r>
            <a:r>
              <a:rPr lang="es-ES" baseline="0" dirty="0" err="1"/>
              <a:t>pay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drinks</a:t>
            </a:r>
            <a:r>
              <a:rPr lang="es-ES" baseline="0" dirty="0"/>
              <a:t> </a:t>
            </a:r>
            <a:r>
              <a:rPr lang="es-ES" baseline="0" dirty="0" err="1"/>
              <a:t>taken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building</a:t>
            </a:r>
            <a:r>
              <a:rPr lang="es-ES" baseline="0" dirty="0"/>
              <a:t> </a:t>
            </a:r>
            <a:r>
              <a:rPr lang="es-ES" baseline="0" dirty="0" err="1"/>
              <a:t>session</a:t>
            </a:r>
            <a:r>
              <a:rPr lang="es-ES" baseline="0" dirty="0"/>
              <a:t>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100" i="0" dirty="0">
                <a:latin typeface="Dosis" panose="020B0604020202020204" charset="0"/>
              </a:rPr>
              <a:t>As</a:t>
            </a:r>
            <a:r>
              <a:rPr lang="en-US" sz="1100" i="0" baseline="0" dirty="0">
                <a:latin typeface="Dosis" panose="020B0604020202020204" charset="0"/>
              </a:rPr>
              <a:t> JFK said: </a:t>
            </a:r>
            <a:r>
              <a:rPr lang="en-US" sz="1100" i="1" dirty="0">
                <a:latin typeface="Dosis" panose="020B0604020202020204" charset="0"/>
              </a:rPr>
              <a:t>”Let us think of education as the means of developing our greatest abilities”</a:t>
            </a:r>
            <a:r>
              <a:rPr lang="en-US" sz="1100" i="0" dirty="0">
                <a:latin typeface="Dosis" panose="020B0604020202020204" charset="0"/>
              </a:rPr>
              <a:t>.</a:t>
            </a:r>
            <a:r>
              <a:rPr lang="en-US" sz="1100" i="0" baseline="0" dirty="0">
                <a:latin typeface="Dosis" panose="020B0604020202020204" charset="0"/>
              </a:rPr>
              <a:t> I’m sure we all think that is by the education how we improve ourselves and become better people each day that passes, right?</a:t>
            </a:r>
            <a:endParaRPr lang="en-US" sz="1100" i="1" dirty="0">
              <a:latin typeface="Dosis" panose="020B060402020202020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we’re</a:t>
            </a:r>
            <a:r>
              <a:rPr lang="es-ES" dirty="0"/>
              <a:t> </a:t>
            </a:r>
            <a:r>
              <a:rPr lang="es-ES" dirty="0" err="1"/>
              <a:t>currently</a:t>
            </a:r>
            <a:r>
              <a:rPr lang="es-ES" dirty="0"/>
              <a:t> </a:t>
            </a:r>
            <a:r>
              <a:rPr lang="es-ES" dirty="0" err="1"/>
              <a:t>doing</a:t>
            </a:r>
            <a:r>
              <a:rPr lang="es-ES" dirty="0"/>
              <a:t> in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project</a:t>
            </a:r>
            <a:r>
              <a:rPr lang="es-E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Currently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spent</a:t>
            </a:r>
            <a:r>
              <a:rPr lang="es-ES" baseline="0" dirty="0"/>
              <a:t> a total </a:t>
            </a:r>
            <a:r>
              <a:rPr lang="es-ES" baseline="0" dirty="0" err="1"/>
              <a:t>amount</a:t>
            </a:r>
            <a:r>
              <a:rPr lang="es-ES" baseline="0" dirty="0"/>
              <a:t> of 778 </a:t>
            </a:r>
            <a:r>
              <a:rPr lang="es-ES" baseline="0" dirty="0" err="1"/>
              <a:t>hours</a:t>
            </a:r>
            <a:r>
              <a:rPr lang="es-ES" baseline="0" dirty="0"/>
              <a:t> and 14300 euros,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49 and a 69 </a:t>
            </a:r>
            <a:r>
              <a:rPr lang="es-ES" baseline="0" dirty="0" err="1"/>
              <a:t>percent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total, and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43 </a:t>
            </a:r>
            <a:r>
              <a:rPr lang="es-ES" baseline="0" dirty="0" err="1"/>
              <a:t>expected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week</a:t>
            </a:r>
            <a:r>
              <a:rPr lang="es-ES" baseline="0" dirty="0"/>
              <a:t>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hours</a:t>
            </a:r>
            <a:r>
              <a:rPr lang="es-ES" baseline="0" dirty="0"/>
              <a:t> and </a:t>
            </a:r>
            <a:r>
              <a:rPr lang="es-ES" baseline="0" dirty="0" err="1"/>
              <a:t>money</a:t>
            </a:r>
            <a:r>
              <a:rPr lang="es-ES" baseline="0" dirty="0"/>
              <a:t> </a:t>
            </a:r>
            <a:r>
              <a:rPr lang="es-ES" baseline="0" dirty="0" err="1"/>
              <a:t>investments</a:t>
            </a:r>
            <a:r>
              <a:rPr lang="es-ES" baseline="0" dirty="0"/>
              <a:t> are visible in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burndown</a:t>
            </a:r>
            <a:r>
              <a:rPr lang="es-ES" baseline="0" dirty="0"/>
              <a:t> </a:t>
            </a:r>
            <a:r>
              <a:rPr lang="es-ES" baseline="0" dirty="0" err="1"/>
              <a:t>graphics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shows </a:t>
            </a:r>
            <a:r>
              <a:rPr lang="es-ES" baseline="0" dirty="0" err="1"/>
              <a:t>us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Story</a:t>
            </a:r>
            <a:r>
              <a:rPr lang="es-ES" baseline="0" dirty="0"/>
              <a:t> </a:t>
            </a:r>
            <a:r>
              <a:rPr lang="es-ES" baseline="0" dirty="0" err="1"/>
              <a:t>Points</a:t>
            </a:r>
            <a:r>
              <a:rPr lang="es-ES" baseline="0" dirty="0"/>
              <a:t>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end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sprint, </a:t>
            </a:r>
            <a:r>
              <a:rPr lang="es-ES" baseline="0" dirty="0" err="1"/>
              <a:t>comparing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ideal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sprint </a:t>
            </a:r>
            <a:r>
              <a:rPr lang="es-ES" baseline="0" dirty="0" err="1"/>
              <a:t>itself</a:t>
            </a:r>
            <a:r>
              <a:rPr lang="es-ES" baseline="0" dirty="0"/>
              <a:t>. As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, </a:t>
            </a:r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story</a:t>
            </a:r>
            <a:r>
              <a:rPr lang="es-ES" baseline="0" dirty="0"/>
              <a:t> </a:t>
            </a:r>
            <a:r>
              <a:rPr lang="es-ES" baseline="0" dirty="0" err="1"/>
              <a:t>points</a:t>
            </a:r>
            <a:r>
              <a:rPr lang="es-ES" baseline="0" dirty="0"/>
              <a:t> </a:t>
            </a:r>
            <a:r>
              <a:rPr lang="es-ES" baseline="0" dirty="0" err="1"/>
              <a:t>to</a:t>
            </a:r>
            <a:r>
              <a:rPr lang="es-ES" baseline="0" dirty="0"/>
              <a:t> be </a:t>
            </a:r>
            <a:r>
              <a:rPr lang="es-ES" baseline="0" dirty="0" err="1"/>
              <a:t>finished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they’re</a:t>
            </a:r>
            <a:r>
              <a:rPr lang="es-ES" baseline="0" dirty="0"/>
              <a:t> </a:t>
            </a:r>
            <a:r>
              <a:rPr lang="es-ES" baseline="0" dirty="0" err="1"/>
              <a:t>related</a:t>
            </a:r>
            <a:r>
              <a:rPr lang="es-ES" baseline="0" dirty="0"/>
              <a:t> </a:t>
            </a:r>
            <a:r>
              <a:rPr lang="es-ES" baseline="0" dirty="0" err="1"/>
              <a:t>to</a:t>
            </a:r>
            <a:r>
              <a:rPr lang="es-ES" baseline="0" dirty="0"/>
              <a:t> trivial </a:t>
            </a:r>
            <a:r>
              <a:rPr lang="es-ES" baseline="0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goals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sprint, </a:t>
            </a:r>
            <a:r>
              <a:rPr lang="es-ES" baseline="0" dirty="0" err="1"/>
              <a:t>which</a:t>
            </a:r>
            <a:r>
              <a:rPr lang="es-ES" baseline="0" dirty="0"/>
              <a:t> are </a:t>
            </a:r>
            <a:r>
              <a:rPr lang="es-ES" baseline="0" dirty="0" err="1"/>
              <a:t>perfectly</a:t>
            </a:r>
            <a:r>
              <a:rPr lang="es-ES" baseline="0" dirty="0"/>
              <a:t> </a:t>
            </a:r>
            <a:r>
              <a:rPr lang="es-ES" baseline="0" dirty="0" err="1"/>
              <a:t>finished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graphic</a:t>
            </a:r>
            <a:r>
              <a:rPr lang="es-ES" dirty="0"/>
              <a:t> shows </a:t>
            </a:r>
            <a:r>
              <a:rPr lang="es-ES" dirty="0" err="1"/>
              <a:t>us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Story</a:t>
            </a:r>
            <a:r>
              <a:rPr lang="es-ES" baseline="0" dirty="0"/>
              <a:t> </a:t>
            </a:r>
            <a:r>
              <a:rPr lang="es-ES" baseline="0" dirty="0" err="1"/>
              <a:t>Points</a:t>
            </a:r>
            <a:r>
              <a:rPr lang="es-ES" baseline="0" dirty="0"/>
              <a:t> done </a:t>
            </a:r>
            <a:r>
              <a:rPr lang="es-ES" baseline="0" dirty="0" err="1"/>
              <a:t>during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full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comparing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remaining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whole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ideal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it</a:t>
            </a:r>
            <a:r>
              <a:rPr lang="es-ES" baseline="0" dirty="0"/>
              <a:t>. As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,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well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completion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moment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Speaking</a:t>
            </a:r>
            <a:r>
              <a:rPr lang="es-ES" dirty="0"/>
              <a:t> </a:t>
            </a: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problems</a:t>
            </a:r>
            <a:r>
              <a:rPr lang="es-ES" dirty="0"/>
              <a:t> </a:t>
            </a:r>
            <a:r>
              <a:rPr lang="es-ES" dirty="0" err="1"/>
              <a:t>we’re</a:t>
            </a:r>
            <a:r>
              <a:rPr lang="es-ES" dirty="0"/>
              <a:t> </a:t>
            </a:r>
            <a:r>
              <a:rPr lang="es-ES" dirty="0" err="1"/>
              <a:t>facing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currently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mentioned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, </a:t>
            </a:r>
            <a:r>
              <a:rPr lang="es-ES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story</a:t>
            </a:r>
            <a:r>
              <a:rPr lang="es-ES" baseline="0" dirty="0"/>
              <a:t> </a:t>
            </a:r>
            <a:r>
              <a:rPr lang="es-ES" baseline="0" dirty="0" err="1"/>
              <a:t>points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estimations</a:t>
            </a:r>
            <a:r>
              <a:rPr lang="es-ES" dirty="0"/>
              <a:t>. </a:t>
            </a:r>
            <a:r>
              <a:rPr lang="es-ES" dirty="0" err="1"/>
              <a:t>Despite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fine and </a:t>
            </a:r>
            <a:r>
              <a:rPr lang="es-ES" baseline="0" dirty="0" err="1"/>
              <a:t>results</a:t>
            </a:r>
            <a:r>
              <a:rPr lang="es-ES" baseline="0" dirty="0"/>
              <a:t> in a </a:t>
            </a:r>
            <a:r>
              <a:rPr lang="es-ES" baseline="0" dirty="0" err="1"/>
              <a:t>improvement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</a:t>
            </a:r>
            <a:r>
              <a:rPr lang="es-ES" baseline="0" dirty="0" err="1"/>
              <a:t>upgrade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and </a:t>
            </a:r>
            <a:r>
              <a:rPr lang="es-ES" baseline="0" dirty="0" err="1"/>
              <a:t>keep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so as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numbers</a:t>
            </a:r>
            <a:r>
              <a:rPr lang="es-ES" baseline="0" dirty="0"/>
              <a:t> in </a:t>
            </a:r>
            <a:r>
              <a:rPr lang="es-ES" baseline="0" dirty="0" err="1"/>
              <a:t>terms</a:t>
            </a:r>
            <a:r>
              <a:rPr lang="es-ES" baseline="0" dirty="0"/>
              <a:t> of </a:t>
            </a:r>
            <a:r>
              <a:rPr lang="es-ES" baseline="0" dirty="0" err="1"/>
              <a:t>spent</a:t>
            </a:r>
            <a:r>
              <a:rPr lang="es-ES" baseline="0" dirty="0"/>
              <a:t> </a:t>
            </a:r>
            <a:r>
              <a:rPr lang="es-ES" baseline="0" dirty="0" err="1"/>
              <a:t>hours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at,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find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transaction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finished</a:t>
            </a:r>
            <a:r>
              <a:rPr lang="es-ES" baseline="0" dirty="0"/>
              <a:t> </a:t>
            </a:r>
            <a:r>
              <a:rPr lang="es-ES" baseline="0" dirty="0" err="1"/>
              <a:t>functionalities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implementation</a:t>
            </a:r>
            <a:r>
              <a:rPr lang="es-ES" baseline="0" dirty="0"/>
              <a:t> of </a:t>
            </a:r>
            <a:r>
              <a:rPr lang="es-ES" baseline="0" dirty="0" err="1"/>
              <a:t>minor</a:t>
            </a:r>
            <a:r>
              <a:rPr lang="es-ES" baseline="0" dirty="0"/>
              <a:t> use cases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Django </a:t>
            </a:r>
            <a:r>
              <a:rPr lang="es-ES" baseline="0" dirty="0" err="1"/>
              <a:t>model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pilot</a:t>
            </a:r>
            <a:r>
              <a:rPr lang="es-ES" baseline="0" dirty="0"/>
              <a:t> plan,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having</a:t>
            </a:r>
            <a:r>
              <a:rPr lang="es-ES" baseline="0" dirty="0"/>
              <a:t> meetings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, </a:t>
            </a:r>
            <a:r>
              <a:rPr lang="es-ES" baseline="0" dirty="0" err="1"/>
              <a:t>getting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feedback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can.</a:t>
            </a: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talk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things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going</a:t>
            </a:r>
            <a:r>
              <a:rPr lang="es-ES" baseline="0" dirty="0"/>
              <a:t> to do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future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First</a:t>
            </a:r>
            <a:r>
              <a:rPr lang="es-ES" dirty="0"/>
              <a:t>,</a:t>
            </a:r>
            <a:r>
              <a:rPr lang="es-ES" baseline="0" dirty="0"/>
              <a:t> and </a:t>
            </a:r>
            <a:r>
              <a:rPr lang="es-ES" baseline="0" dirty="0" err="1"/>
              <a:t>obviously</a:t>
            </a:r>
            <a:r>
              <a:rPr lang="es-ES" baseline="0" dirty="0"/>
              <a:t>,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going</a:t>
            </a:r>
            <a:r>
              <a:rPr lang="es-ES" baseline="0" dirty="0"/>
              <a:t> to </a:t>
            </a:r>
            <a:r>
              <a:rPr lang="es-ES" baseline="0" dirty="0" err="1"/>
              <a:t>keep</a:t>
            </a:r>
            <a:r>
              <a:rPr lang="es-ES" baseline="0" dirty="0"/>
              <a:t> </a:t>
            </a:r>
            <a:r>
              <a:rPr lang="es-ES" baseline="0" dirty="0" err="1"/>
              <a:t>reviewing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problems</a:t>
            </a:r>
            <a:r>
              <a:rPr lang="es-ES" baseline="0" dirty="0"/>
              <a:t>,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solutions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applications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going</a:t>
            </a:r>
            <a:r>
              <a:rPr lang="es-ES" baseline="0" dirty="0"/>
              <a:t> to </a:t>
            </a:r>
            <a:r>
              <a:rPr lang="es-ES" baseline="0" dirty="0" err="1"/>
              <a:t>develop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last</a:t>
            </a:r>
            <a:r>
              <a:rPr lang="es-ES" baseline="0" dirty="0"/>
              <a:t> sprint a </a:t>
            </a:r>
            <a:r>
              <a:rPr lang="es-ES" baseline="0" dirty="0" err="1"/>
              <a:t>search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and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complete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transaction’s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test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then</a:t>
            </a:r>
            <a:r>
              <a:rPr lang="es-ES" baseline="0" dirty="0"/>
              <a:t> and </a:t>
            </a:r>
            <a:r>
              <a:rPr lang="es-ES" baseline="0" dirty="0" err="1"/>
              <a:t>solve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security</a:t>
            </a:r>
            <a:r>
              <a:rPr lang="es-ES" baseline="0" dirty="0"/>
              <a:t> </a:t>
            </a:r>
            <a:r>
              <a:rPr lang="es-ES" baseline="0" dirty="0" err="1"/>
              <a:t>problems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find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sprint, </a:t>
            </a:r>
            <a:r>
              <a:rPr lang="es-ES" baseline="0" dirty="0" err="1"/>
              <a:t>too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Then let’s see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other concept. As Steve Jobs said: </a:t>
            </a:r>
            <a:r>
              <a:rPr lang="en-US" sz="1100" b="0" i="1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Computers themselves, and software yet to be developed, will revolutionize the way we learn”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To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prove this, we only have to see systems like our blackboard system or the digital blackboards used in schools, thanks to the software and its development.</a:t>
            </a:r>
            <a:endParaRPr i="1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And of </a:t>
            </a:r>
            <a:r>
              <a:rPr lang="es-ES" baseline="0" dirty="0" err="1"/>
              <a:t>course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solve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can </a:t>
            </a:r>
            <a:r>
              <a:rPr lang="es-ES" baseline="0" dirty="0" err="1"/>
              <a:t>appear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use cases and </a:t>
            </a:r>
            <a:r>
              <a:rPr lang="es-ES" baseline="0" dirty="0" err="1"/>
              <a:t>finish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details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left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sprint 2.</a:t>
            </a: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pilot</a:t>
            </a:r>
            <a:r>
              <a:rPr lang="es-ES" baseline="0" dirty="0"/>
              <a:t> plan,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keep</a:t>
            </a:r>
            <a:r>
              <a:rPr lang="es-ES" baseline="0" dirty="0"/>
              <a:t> meeting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allowed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, </a:t>
            </a:r>
            <a:r>
              <a:rPr lang="es-ES" baseline="0" dirty="0" err="1"/>
              <a:t>getting</a:t>
            </a:r>
            <a:r>
              <a:rPr lang="es-ES" baseline="0" dirty="0"/>
              <a:t> more and more </a:t>
            </a:r>
            <a:r>
              <a:rPr lang="es-ES" baseline="0" dirty="0" err="1"/>
              <a:t>feedback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And of </a:t>
            </a:r>
            <a:r>
              <a:rPr lang="es-ES" baseline="0" dirty="0" err="1"/>
              <a:t>course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put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feedback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got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pilot</a:t>
            </a:r>
            <a:r>
              <a:rPr lang="es-ES" baseline="0" dirty="0"/>
              <a:t> plan and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implement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times </a:t>
            </a:r>
            <a:r>
              <a:rPr lang="es-ES" baseline="0" dirty="0" err="1"/>
              <a:t>given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practice</a:t>
            </a:r>
            <a:r>
              <a:rPr lang="es-ES" baseline="0" dirty="0"/>
              <a:t>.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example</a:t>
            </a:r>
            <a:r>
              <a:rPr lang="es-ES" baseline="0" dirty="0"/>
              <a:t>, </a:t>
            </a:r>
            <a:r>
              <a:rPr lang="es-ES" baseline="0" dirty="0" err="1"/>
              <a:t>teachers</a:t>
            </a:r>
            <a:r>
              <a:rPr lang="es-ES" baseline="0" dirty="0"/>
              <a:t> </a:t>
            </a:r>
            <a:r>
              <a:rPr lang="es-ES" baseline="0" dirty="0" err="1"/>
              <a:t>suggested</a:t>
            </a:r>
            <a:r>
              <a:rPr lang="es-ES" baseline="0" dirty="0"/>
              <a:t> </a:t>
            </a:r>
            <a:r>
              <a:rPr lang="es-ES" baseline="0" dirty="0" err="1"/>
              <a:t>us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registration</a:t>
            </a:r>
            <a:r>
              <a:rPr lang="es-ES" baseline="0" dirty="0"/>
              <a:t> of 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 </a:t>
            </a:r>
            <a:r>
              <a:rPr lang="es-ES" baseline="0" dirty="0" err="1"/>
              <a:t>automatic</a:t>
            </a:r>
            <a:r>
              <a:rPr lang="es-ES" baseline="0" dirty="0"/>
              <a:t>,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excel</a:t>
            </a:r>
            <a:r>
              <a:rPr lang="es-ES" baseline="0" dirty="0"/>
              <a:t> file. </a:t>
            </a:r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made</a:t>
            </a:r>
            <a:r>
              <a:rPr lang="es-ES" baseline="0" dirty="0"/>
              <a:t> </a:t>
            </a:r>
            <a:r>
              <a:rPr lang="es-ES" baseline="0" dirty="0" err="1"/>
              <a:t>us</a:t>
            </a:r>
            <a:r>
              <a:rPr lang="es-ES" baseline="0" dirty="0"/>
              <a:t> </a:t>
            </a:r>
            <a:r>
              <a:rPr lang="es-ES" baseline="0" dirty="0" err="1"/>
              <a:t>pay</a:t>
            </a:r>
            <a:r>
              <a:rPr lang="es-ES" baseline="0" dirty="0"/>
              <a:t> </a:t>
            </a:r>
            <a:r>
              <a:rPr lang="es-ES" baseline="0" dirty="0" err="1"/>
              <a:t>attention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data </a:t>
            </a:r>
            <a:r>
              <a:rPr lang="es-ES" baseline="0" dirty="0" err="1"/>
              <a:t>treatment</a:t>
            </a:r>
            <a:r>
              <a:rPr lang="es-ES" baseline="0" dirty="0"/>
              <a:t> of </a:t>
            </a:r>
            <a:r>
              <a:rPr lang="es-ES" baseline="0" dirty="0" err="1"/>
              <a:t>students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a </a:t>
            </a:r>
            <a:r>
              <a:rPr lang="es-ES" baseline="0" dirty="0" err="1"/>
              <a:t>lot</a:t>
            </a:r>
            <a:r>
              <a:rPr lang="es-ES" baseline="0" dirty="0"/>
              <a:t> of </a:t>
            </a:r>
            <a:r>
              <a:rPr lang="es-ES" baseline="0" dirty="0" err="1"/>
              <a:t>security</a:t>
            </a:r>
            <a:r>
              <a:rPr lang="es-ES" baseline="0" dirty="0"/>
              <a:t> </a:t>
            </a:r>
            <a:r>
              <a:rPr lang="es-ES" baseline="0" dirty="0" err="1"/>
              <a:t>treatment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investigating</a:t>
            </a:r>
            <a:r>
              <a:rPr lang="es-ES" baseline="0" dirty="0"/>
              <a:t>, and to </a:t>
            </a:r>
            <a:r>
              <a:rPr lang="es-ES" baseline="0" dirty="0" err="1"/>
              <a:t>some</a:t>
            </a:r>
            <a:r>
              <a:rPr lang="es-ES" baseline="0" dirty="0"/>
              <a:t> bugs in </a:t>
            </a:r>
            <a:r>
              <a:rPr lang="es-ES" baseline="0" dirty="0" err="1"/>
              <a:t>our</a:t>
            </a:r>
            <a:r>
              <a:rPr lang="es-ES" baseline="0" dirty="0"/>
              <a:t> Django use cases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user</a:t>
            </a:r>
            <a:r>
              <a:rPr lang="es-ES" baseline="0" dirty="0"/>
              <a:t> </a:t>
            </a:r>
            <a:r>
              <a:rPr lang="es-ES" baseline="0" dirty="0" err="1"/>
              <a:t>experience</a:t>
            </a:r>
            <a:r>
              <a:rPr lang="es-ES" baseline="0" dirty="0"/>
              <a:t> a bit </a:t>
            </a:r>
            <a:r>
              <a:rPr lang="es-ES" baseline="0" dirty="0" err="1"/>
              <a:t>worse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intended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Finally</a:t>
            </a:r>
            <a:r>
              <a:rPr lang="es-ES" dirty="0"/>
              <a:t>,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conclusions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situation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idea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and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star</a:t>
            </a:r>
            <a:r>
              <a:rPr lang="es-ES" baseline="0" dirty="0"/>
              <a:t> use case,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completely</a:t>
            </a:r>
            <a:r>
              <a:rPr lang="es-ES" baseline="0" dirty="0"/>
              <a:t> done, so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look back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started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almost</a:t>
            </a:r>
            <a:r>
              <a:rPr lang="es-ES" baseline="0" dirty="0"/>
              <a:t> </a:t>
            </a:r>
            <a:r>
              <a:rPr lang="es-ES" baseline="0" dirty="0" err="1"/>
              <a:t>completed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objectives</a:t>
            </a:r>
            <a:r>
              <a:rPr lang="es-ES" baseline="0" dirty="0"/>
              <a:t>, so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future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and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clearly</a:t>
            </a:r>
            <a:r>
              <a:rPr lang="es-ES" baseline="0" dirty="0"/>
              <a:t> positive, </a:t>
            </a:r>
            <a:r>
              <a:rPr lang="es-ES" baseline="0" dirty="0" err="1"/>
              <a:t>getting</a:t>
            </a:r>
            <a:r>
              <a:rPr lang="es-ES" baseline="0" dirty="0"/>
              <a:t>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sprint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passes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So,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assume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previous</a:t>
            </a:r>
            <a:r>
              <a:rPr lang="es-ES" baseline="0" dirty="0"/>
              <a:t> </a:t>
            </a:r>
            <a:r>
              <a:rPr lang="es-ES" baseline="0" dirty="0" err="1"/>
              <a:t>sprints</a:t>
            </a:r>
            <a:r>
              <a:rPr lang="es-ES" baseline="0" dirty="0"/>
              <a:t>,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finished</a:t>
            </a:r>
            <a:r>
              <a:rPr lang="es-ES" baseline="0" dirty="0"/>
              <a:t> more </a:t>
            </a:r>
            <a:r>
              <a:rPr lang="es-ES" baseline="0" dirty="0" err="1"/>
              <a:t>requirements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become</a:t>
            </a:r>
            <a:r>
              <a:rPr lang="es-ES" baseline="0" dirty="0"/>
              <a:t> </a:t>
            </a:r>
            <a:r>
              <a:rPr lang="es-ES" baseline="0" dirty="0" err="1"/>
              <a:t>better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managment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, </a:t>
            </a:r>
            <a:r>
              <a:rPr lang="es-ES" baseline="0" dirty="0" err="1"/>
              <a:t>like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distribution</a:t>
            </a:r>
            <a:r>
              <a:rPr lang="es-ES" baseline="0" dirty="0"/>
              <a:t> and </a:t>
            </a:r>
            <a:r>
              <a:rPr lang="es-ES" baseline="0" dirty="0" err="1"/>
              <a:t>estimation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task</a:t>
            </a:r>
            <a:r>
              <a:rPr lang="es-ES" baseline="0" dirty="0"/>
              <a:t>. </a:t>
            </a:r>
            <a:r>
              <a:rPr lang="es-ES" baseline="0" dirty="0" err="1"/>
              <a:t>However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can’t</a:t>
            </a:r>
            <a:r>
              <a:rPr lang="es-ES" baseline="0" dirty="0"/>
              <a:t> </a:t>
            </a:r>
            <a:r>
              <a:rPr lang="es-ES" baseline="0" dirty="0" err="1"/>
              <a:t>give</a:t>
            </a:r>
            <a:r>
              <a:rPr lang="es-ES" baseline="0" dirty="0"/>
              <a:t> up and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</a:t>
            </a:r>
            <a:r>
              <a:rPr lang="es-ES" baseline="0" dirty="0" err="1"/>
              <a:t>improve</a:t>
            </a:r>
            <a:r>
              <a:rPr lang="es-ES" baseline="0" dirty="0"/>
              <a:t> more and do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job</a:t>
            </a:r>
            <a:r>
              <a:rPr lang="es-ES" baseline="0" dirty="0"/>
              <a:t> </a:t>
            </a:r>
            <a:r>
              <a:rPr lang="es-ES" baseline="0" dirty="0" err="1"/>
              <a:t>better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of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! 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watching</a:t>
            </a:r>
            <a:r>
              <a:rPr lang="es-ES" dirty="0"/>
              <a:t>, and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doubt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baseline="0" dirty="0"/>
              <a:t> can </a:t>
            </a:r>
            <a:r>
              <a:rPr lang="es-ES" baseline="0" dirty="0" err="1"/>
              <a:t>contact</a:t>
            </a:r>
            <a:r>
              <a:rPr lang="es-ES" baseline="0" dirty="0"/>
              <a:t> me at alvdomnun@alum.us.es.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Then</a:t>
            </a:r>
            <a:r>
              <a:rPr lang="es-ES" baseline="0" dirty="0"/>
              <a:t> 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happen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combined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two</a:t>
            </a:r>
            <a:r>
              <a:rPr lang="es-ES" baseline="0" dirty="0"/>
              <a:t> </a:t>
            </a:r>
            <a:r>
              <a:rPr lang="es-ES" baseline="0" dirty="0" err="1"/>
              <a:t>apparently</a:t>
            </a:r>
            <a:r>
              <a:rPr lang="es-ES" baseline="0" dirty="0"/>
              <a:t> </a:t>
            </a:r>
            <a:r>
              <a:rPr lang="es-ES" baseline="0" dirty="0" err="1"/>
              <a:t>independent</a:t>
            </a:r>
            <a:r>
              <a:rPr lang="es-ES" baseline="0" dirty="0"/>
              <a:t> </a:t>
            </a:r>
            <a:r>
              <a:rPr lang="es-ES" baseline="0" dirty="0" err="1"/>
              <a:t>concepts</a:t>
            </a:r>
            <a:r>
              <a:rPr lang="es-ES" baseline="0" dirty="0"/>
              <a:t>: </a:t>
            </a:r>
            <a:r>
              <a:rPr lang="es-ES" baseline="0" dirty="0" err="1"/>
              <a:t>Education</a:t>
            </a:r>
            <a:r>
              <a:rPr lang="es-ES" baseline="0" dirty="0"/>
              <a:t> and Software?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answer</a:t>
            </a:r>
            <a:r>
              <a:rPr lang="es-ES" baseline="0" dirty="0"/>
              <a:t> to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ClimbCode</a:t>
            </a:r>
            <a:r>
              <a:rPr lang="es-ES" baseline="0" dirty="0"/>
              <a:t>, </a:t>
            </a:r>
            <a:r>
              <a:rPr lang="es-ES" baseline="0" dirty="0" err="1"/>
              <a:t>our</a:t>
            </a:r>
            <a:r>
              <a:rPr lang="es-ES" baseline="0" dirty="0"/>
              <a:t> web </a:t>
            </a:r>
            <a:r>
              <a:rPr lang="es-ES" baseline="0" dirty="0" err="1"/>
              <a:t>platform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acts</a:t>
            </a:r>
            <a:r>
              <a:rPr lang="es-ES" baseline="0" dirty="0"/>
              <a:t> as a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tool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help</a:t>
            </a:r>
            <a:r>
              <a:rPr lang="es-ES" baseline="0" dirty="0"/>
              <a:t> of </a:t>
            </a:r>
            <a:r>
              <a:rPr lang="es-ES" baseline="0" dirty="0" err="1"/>
              <a:t>programming</a:t>
            </a:r>
            <a:r>
              <a:rPr lang="es-ES" baseline="0" dirty="0"/>
              <a:t> and software.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How</a:t>
            </a:r>
            <a:r>
              <a:rPr lang="es-ES" baseline="0" dirty="0"/>
              <a:t> do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grant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support</a:t>
            </a:r>
            <a:r>
              <a:rPr lang="es-ES" baseline="0" dirty="0"/>
              <a:t>? Simple,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a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version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original </a:t>
            </a:r>
            <a:r>
              <a:rPr lang="es-ES" baseline="0" dirty="0" err="1"/>
              <a:t>paper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made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independent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.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are </a:t>
            </a:r>
            <a:r>
              <a:rPr lang="es-ES" baseline="0" dirty="0" err="1"/>
              <a:t>bought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increase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content</a:t>
            </a:r>
            <a:r>
              <a:rPr lang="es-ES" baseline="0" dirty="0"/>
              <a:t> </a:t>
            </a:r>
            <a:r>
              <a:rPr lang="es-ES" baseline="0" dirty="0" err="1"/>
              <a:t>catalog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imperative</a:t>
            </a:r>
            <a:r>
              <a:rPr lang="es-ES" baseline="0" dirty="0"/>
              <a:t> to </a:t>
            </a:r>
            <a:r>
              <a:rPr lang="es-ES" baseline="0" dirty="0" err="1"/>
              <a:t>know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use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as a </a:t>
            </a:r>
            <a:r>
              <a:rPr lang="es-ES" baseline="0" dirty="0" err="1"/>
              <a:t>school</a:t>
            </a:r>
            <a:r>
              <a:rPr lang="es-ES" baseline="0" dirty="0"/>
              <a:t>?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</a:t>
            </a:r>
            <a:r>
              <a:rPr lang="es-ES" baseline="0" dirty="0" err="1"/>
              <a:t>question</a:t>
            </a:r>
            <a:r>
              <a:rPr lang="es-ES" baseline="0" dirty="0"/>
              <a:t> </a:t>
            </a:r>
            <a:r>
              <a:rPr lang="es-ES" baseline="0" dirty="0" err="1"/>
              <a:t>whose</a:t>
            </a:r>
            <a:r>
              <a:rPr lang="es-ES" baseline="0" dirty="0"/>
              <a:t> </a:t>
            </a:r>
            <a:r>
              <a:rPr lang="es-ES" baseline="0" dirty="0" err="1"/>
              <a:t>answer</a:t>
            </a:r>
            <a:r>
              <a:rPr lang="es-ES" baseline="0" dirty="0"/>
              <a:t> can be a </a:t>
            </a:r>
            <a:r>
              <a:rPr lang="es-ES" baseline="0" dirty="0" err="1"/>
              <a:t>little</a:t>
            </a:r>
            <a:r>
              <a:rPr lang="es-ES" baseline="0" dirty="0"/>
              <a:t> controversial. </a:t>
            </a:r>
            <a:r>
              <a:rPr lang="es-ES" baseline="0" dirty="0" err="1"/>
              <a:t>Let’s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…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At </a:t>
            </a:r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don’t</a:t>
            </a:r>
            <a:r>
              <a:rPr lang="es-ES" baseline="0" dirty="0"/>
              <a:t> </a:t>
            </a:r>
            <a:r>
              <a:rPr lang="es-ES" baseline="0" dirty="0" err="1"/>
              <a:t>focus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,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isn’t</a:t>
            </a:r>
            <a:r>
              <a:rPr lang="es-ES" baseline="0" dirty="0"/>
              <a:t> </a:t>
            </a:r>
            <a:r>
              <a:rPr lang="es-ES" baseline="0" dirty="0" err="1"/>
              <a:t>ClimbCode’s</a:t>
            </a:r>
            <a:r>
              <a:rPr lang="es-ES" baseline="0" dirty="0"/>
              <a:t> </a:t>
            </a:r>
            <a:r>
              <a:rPr lang="es-ES" baseline="0" dirty="0" err="1"/>
              <a:t>objective</a:t>
            </a:r>
            <a:r>
              <a:rPr lang="es-ES" baseline="0" dirty="0"/>
              <a:t>. </a:t>
            </a:r>
            <a:r>
              <a:rPr lang="es-ES" baseline="0" dirty="0" err="1"/>
              <a:t>However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don’t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 to </a:t>
            </a:r>
            <a:r>
              <a:rPr lang="es-ES" baseline="0" dirty="0" err="1"/>
              <a:t>close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doors</a:t>
            </a:r>
            <a:r>
              <a:rPr lang="es-ES" baseline="0" dirty="0"/>
              <a:t> to </a:t>
            </a:r>
            <a:r>
              <a:rPr lang="es-ES" baseline="0" dirty="0" err="1"/>
              <a:t>programming</a:t>
            </a:r>
            <a:r>
              <a:rPr lang="es-ES" baseline="0" dirty="0"/>
              <a:t> and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so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let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users</a:t>
            </a:r>
            <a:r>
              <a:rPr lang="es-ES" baseline="0" dirty="0"/>
              <a:t> </a:t>
            </a:r>
            <a:r>
              <a:rPr lang="es-ES" baseline="0" dirty="0" err="1"/>
              <a:t>act</a:t>
            </a:r>
            <a:r>
              <a:rPr lang="es-ES" baseline="0" dirty="0"/>
              <a:t> as </a:t>
            </a:r>
            <a:r>
              <a:rPr lang="es-ES" baseline="0" dirty="0" err="1"/>
              <a:t>programmers</a:t>
            </a:r>
            <a:r>
              <a:rPr lang="es-ES" baseline="0" dirty="0"/>
              <a:t> </a:t>
            </a:r>
            <a:r>
              <a:rPr lang="es-ES" baseline="0" dirty="0" err="1"/>
              <a:t>who</a:t>
            </a:r>
            <a:r>
              <a:rPr lang="es-ES" baseline="0" dirty="0"/>
              <a:t> can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own</a:t>
            </a:r>
            <a:r>
              <a:rPr lang="es-ES" baseline="0" dirty="0"/>
              <a:t> </a:t>
            </a:r>
            <a:r>
              <a:rPr lang="es-ES" baseline="0" dirty="0" err="1"/>
              <a:t>content</a:t>
            </a:r>
            <a:r>
              <a:rPr lang="es-ES" baseline="0" dirty="0"/>
              <a:t>.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you</a:t>
            </a:r>
            <a:r>
              <a:rPr lang="es-ES" baseline="0" dirty="0"/>
              <a:t> </a:t>
            </a:r>
            <a:r>
              <a:rPr lang="es-ES" baseline="0" dirty="0" err="1"/>
              <a:t>don’t</a:t>
            </a:r>
            <a:r>
              <a:rPr lang="es-ES" baseline="0" dirty="0"/>
              <a:t> </a:t>
            </a:r>
            <a:r>
              <a:rPr lang="es-ES" baseline="0" dirty="0" err="1"/>
              <a:t>know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? </a:t>
            </a:r>
            <a:r>
              <a:rPr lang="es-ES" baseline="0" dirty="0" err="1"/>
              <a:t>You</a:t>
            </a:r>
            <a:r>
              <a:rPr lang="es-ES" baseline="0" dirty="0"/>
              <a:t> can </a:t>
            </a:r>
            <a:r>
              <a:rPr lang="es-ES" baseline="0" dirty="0" err="1"/>
              <a:t>either</a:t>
            </a:r>
            <a:r>
              <a:rPr lang="es-ES" baseline="0" dirty="0"/>
              <a:t> </a:t>
            </a:r>
            <a:r>
              <a:rPr lang="es-ES" baseline="0" dirty="0" err="1"/>
              <a:t>learn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yourself</a:t>
            </a:r>
            <a:r>
              <a:rPr lang="es-ES" baseline="0" dirty="0"/>
              <a:t>, </a:t>
            </a:r>
            <a:r>
              <a:rPr lang="es-ES" baseline="0" dirty="0" err="1"/>
              <a:t>or</a:t>
            </a:r>
            <a:r>
              <a:rPr lang="es-ES" baseline="0" dirty="0"/>
              <a:t> </a:t>
            </a:r>
            <a:r>
              <a:rPr lang="es-ES" baseline="0" dirty="0" err="1"/>
              <a:t>ask</a:t>
            </a:r>
            <a:r>
              <a:rPr lang="es-ES" baseline="0" dirty="0"/>
              <a:t> </a:t>
            </a:r>
            <a:r>
              <a:rPr lang="es-ES" baseline="0" dirty="0" err="1"/>
              <a:t>us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live</a:t>
            </a:r>
            <a:r>
              <a:rPr lang="es-ES" baseline="0" dirty="0"/>
              <a:t> </a:t>
            </a:r>
            <a:r>
              <a:rPr lang="es-ES" baseline="0" dirty="0" err="1"/>
              <a:t>courses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are </a:t>
            </a:r>
            <a:r>
              <a:rPr lang="es-ES" baseline="0" dirty="0" err="1"/>
              <a:t>thinking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idea of </a:t>
            </a:r>
            <a:r>
              <a:rPr lang="es-ES" baseline="0" dirty="0" err="1"/>
              <a:t>creating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competitions</a:t>
            </a:r>
            <a:r>
              <a:rPr lang="es-ES" baseline="0" dirty="0"/>
              <a:t> in case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demand</a:t>
            </a:r>
            <a:r>
              <a:rPr lang="es-ES" baseline="0" dirty="0"/>
              <a:t> </a:t>
            </a:r>
            <a:r>
              <a:rPr lang="es-ES" baseline="0" dirty="0" err="1"/>
              <a:t>asks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395" name="Shape 395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7413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9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31.jpe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e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gif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jpe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e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31.jpeg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31.jpeg"/><Relationship Id="rId4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jpeg"/><Relationship Id="rId5" Type="http://schemas.openxmlformats.org/officeDocument/2006/relationships/image" Target="../media/image10.png"/><Relationship Id="rId4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1.png"/><Relationship Id="rId4" Type="http://schemas.openxmlformats.org/officeDocument/2006/relationships/image" Target="../media/image5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6000" dirty="0"/>
              <a:t>Technologies</a:t>
            </a:r>
            <a:endParaRPr sz="6000" dirty="0"/>
          </a:p>
        </p:txBody>
      </p:sp>
      <p:sp>
        <p:nvSpPr>
          <p:cNvPr id="3" name="Shape 771"/>
          <p:cNvSpPr/>
          <p:nvPr/>
        </p:nvSpPr>
        <p:spPr>
          <a:xfrm>
            <a:off x="683568" y="2708920"/>
            <a:ext cx="3204937" cy="2300676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80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Development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11</a:t>
            </a:r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272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905115"/>
            <a:ext cx="4680520" cy="24308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python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335934"/>
            <a:ext cx="4680520" cy="1981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0" name="Picture 2" descr="Resultado de imagen de postgresq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52" y="2276872"/>
            <a:ext cx="1858216" cy="19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Bootstr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72" y="3933056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Deployment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12</a:t>
            </a:r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2420888"/>
            <a:ext cx="3600400" cy="295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Heroku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065718"/>
            <a:ext cx="2328096" cy="36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755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13</a:t>
            </a:r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6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222" y="1634126"/>
            <a:ext cx="3983569" cy="27586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12" y="2276872"/>
            <a:ext cx="1887550" cy="1887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2" descr="Resultado de imagen de Ace plugin javascript logo"/>
          <p:cNvSpPr>
            <a:spLocks noChangeAspect="1" noChangeArrowheads="1"/>
          </p:cNvSpPr>
          <p:nvPr/>
        </p:nvSpPr>
        <p:spPr bwMode="auto">
          <a:xfrm>
            <a:off x="155575" y="-974725"/>
            <a:ext cx="30480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1" name="Picture 3" descr="C:\Users\ALVARO\Desktop\papai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34" y="3726286"/>
            <a:ext cx="3738744" cy="250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Interactive</a:t>
            </a:r>
            <a:r>
              <a:rPr lang="es-ES" sz="4000" dirty="0"/>
              <a:t> </a:t>
            </a:r>
            <a:r>
              <a:rPr lang="es-ES" sz="4000" dirty="0" err="1"/>
              <a:t>Exercises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5122" name="Picture 2" descr="C:\Users\ALVARO\Desktop\índic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44" y="4077072"/>
            <a:ext cx="1666831" cy="251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188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Knowledge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14</a:t>
            </a:r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292" name="Picture 4" descr="Curso gratis de GIT y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12530"/>
            <a:ext cx="6591912" cy="41199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584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468515708"/>
              </p:ext>
            </p:extLst>
          </p:nvPr>
        </p:nvGraphicFramePr>
        <p:xfrm>
          <a:off x="179512" y="116630"/>
          <a:ext cx="8856984" cy="626469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72917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TECH.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FEATURE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958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RISKS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958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LEARNING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15</a:t>
            </a:r>
          </a:p>
        </p:txBody>
      </p:sp>
      <p:pic>
        <p:nvPicPr>
          <p:cNvPr id="6" name="Picture 2" descr="Resultado de imagen de postgresq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0" y="597611"/>
            <a:ext cx="1368152" cy="14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394" y="404664"/>
            <a:ext cx="1729955" cy="8984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pytho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5" y="1412776"/>
            <a:ext cx="1729955" cy="732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n de Bootstr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532" y="404664"/>
            <a:ext cx="1872208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683" y="4659962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882" y="4652765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863" y="4652764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134" y="2619693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682" y="2619694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576" y="2636912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692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810681472"/>
              </p:ext>
            </p:extLst>
          </p:nvPr>
        </p:nvGraphicFramePr>
        <p:xfrm>
          <a:off x="179512" y="116629"/>
          <a:ext cx="8856984" cy="6192690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46792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TECH.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FEATURE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7294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RISKS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7294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LEARNING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16</a:t>
            </a:r>
          </a:p>
        </p:txBody>
      </p:sp>
      <p:pic>
        <p:nvPicPr>
          <p:cNvPr id="18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57" y="251533"/>
            <a:ext cx="1040585" cy="1040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ALVARO\Desktop\papai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735" y="1158152"/>
            <a:ext cx="1459679" cy="976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865" y="146015"/>
            <a:ext cx="1760367" cy="12190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urso gratis de GIT y GITHU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759717"/>
            <a:ext cx="1873361" cy="1170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51" y="2564904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49" y="4414442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56" y="2588365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668" y="2564903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751" y="4486900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ALVARO\Desktop\índic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195" y="922243"/>
            <a:ext cx="933739" cy="140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Yellow circl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785" y="4580678"/>
            <a:ext cx="1292427" cy="129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613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478662685"/>
              </p:ext>
            </p:extLst>
          </p:nvPr>
        </p:nvGraphicFramePr>
        <p:xfrm>
          <a:off x="179512" y="116630"/>
          <a:ext cx="8856983" cy="626469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4657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993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18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72917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TECH.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FEATURE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958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RISKS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958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LEARNING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17</a:t>
            </a:r>
          </a:p>
        </p:txBody>
      </p:sp>
      <p:pic>
        <p:nvPicPr>
          <p:cNvPr id="1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556" y="332656"/>
            <a:ext cx="2127531" cy="17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do de imagen de Heroku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249" y="308207"/>
            <a:ext cx="1134727" cy="177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395" y="4692025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991" y="2676501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de Yellow circ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399" y="4775142"/>
            <a:ext cx="1292427" cy="129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de Red circl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658" y="2708920"/>
            <a:ext cx="1541911" cy="154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570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Things Done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675841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738779281"/>
              </p:ext>
            </p:extLst>
          </p:nvPr>
        </p:nvGraphicFramePr>
        <p:xfrm>
          <a:off x="179512" y="116629"/>
          <a:ext cx="8856984" cy="623140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4679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PROBLEM</a:t>
                      </a:r>
                      <a:endParaRPr sz="3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SOLUTION</a:t>
                      </a:r>
                      <a:endParaRPr sz="38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METRIC</a:t>
                      </a:r>
                      <a:endParaRPr sz="38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RESULT</a:t>
                      </a:r>
                      <a:endParaRPr sz="38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7294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PROBLEMS</a:t>
                      </a:r>
                      <a:r>
                        <a:rPr lang="es-ES" sz="34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PER WEEK</a:t>
                      </a:r>
                      <a:endParaRPr sz="3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 err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Before</a:t>
                      </a:r>
                      <a:r>
                        <a:rPr lang="es-ES" sz="4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</a:t>
                      </a:r>
                      <a:r>
                        <a:rPr lang="es-ES" sz="40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es-ES" sz="4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0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 err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After</a:t>
                      </a:r>
                      <a:r>
                        <a:rPr lang="es-ES" sz="4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  0,75</a:t>
                      </a:r>
                      <a:endParaRPr sz="4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7294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6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SP</a:t>
                      </a: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ESTIMATION</a:t>
                      </a:r>
                      <a:r>
                        <a:rPr lang="es-ES" sz="34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ERROR</a:t>
                      </a:r>
                      <a:endParaRPr sz="3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600" b="0" dirty="0" err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Before</a:t>
                      </a:r>
                      <a:r>
                        <a:rPr lang="es-ES" sz="36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6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42% 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600" b="0" dirty="0" err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After</a:t>
                      </a:r>
                      <a:r>
                        <a:rPr lang="es-ES" sz="36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 36%  </a:t>
                      </a:r>
                      <a:endParaRPr sz="36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19</a:t>
            </a:r>
          </a:p>
        </p:txBody>
      </p:sp>
      <p:pic>
        <p:nvPicPr>
          <p:cNvPr id="16" name="Picture 2" descr="Resultado de imagen de Interrogan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420888"/>
            <a:ext cx="1801999" cy="18019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Resultado de imagen de Check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88339"/>
            <a:ext cx="1667096" cy="166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sultado de imagen de Balanza icon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82" y="4509120"/>
            <a:ext cx="1565720" cy="156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88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3600" dirty="0"/>
              <a:t>Idea</a:t>
            </a:r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/>
              <a:t>Technologies</a:t>
            </a:r>
          </a:p>
          <a:p>
            <a:pPr>
              <a:spcBef>
                <a:spcPts val="0"/>
              </a:spcBef>
            </a:pPr>
            <a:r>
              <a:rPr lang="es-ES" sz="3600" dirty="0" err="1"/>
              <a:t>Things</a:t>
            </a:r>
            <a:r>
              <a:rPr lang="es-ES" sz="3600" dirty="0"/>
              <a:t> Done</a:t>
            </a:r>
          </a:p>
          <a:p>
            <a:pPr>
              <a:spcBef>
                <a:spcPts val="0"/>
              </a:spcBef>
            </a:pPr>
            <a:r>
              <a:rPr lang="es-ES" sz="3600" dirty="0" err="1"/>
              <a:t>Things</a:t>
            </a:r>
            <a:r>
              <a:rPr lang="es-ES" sz="3600" dirty="0"/>
              <a:t> in </a:t>
            </a:r>
            <a:r>
              <a:rPr lang="es-ES" sz="3600" dirty="0" err="1"/>
              <a:t>Progress</a:t>
            </a:r>
            <a:endParaRPr lang="es-ES" sz="3600" dirty="0"/>
          </a:p>
          <a:p>
            <a:pPr>
              <a:spcBef>
                <a:spcPts val="0"/>
              </a:spcBef>
            </a:pPr>
            <a:r>
              <a:rPr lang="es-ES" sz="3600" dirty="0" err="1"/>
              <a:t>Things</a:t>
            </a:r>
            <a:r>
              <a:rPr lang="es-ES" sz="3600" dirty="0"/>
              <a:t> to do</a:t>
            </a:r>
          </a:p>
          <a:p>
            <a:pPr>
              <a:spcBef>
                <a:spcPts val="0"/>
              </a:spcBef>
            </a:pPr>
            <a:r>
              <a:rPr lang="es-ES" sz="3600" dirty="0" err="1"/>
              <a:t>Conclusions</a:t>
            </a:r>
            <a:endParaRPr lang="es-ES"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6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5" name="Shape 729"/>
          <p:cNvSpPr/>
          <p:nvPr/>
        </p:nvSpPr>
        <p:spPr>
          <a:xfrm>
            <a:off x="5220072" y="2272618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580702537"/>
              </p:ext>
            </p:extLst>
          </p:nvPr>
        </p:nvGraphicFramePr>
        <p:xfrm>
          <a:off x="179512" y="116629"/>
          <a:ext cx="8856984" cy="6129611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55118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PROBLEM</a:t>
                      </a:r>
                      <a:endParaRPr sz="40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SOLUTION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METRIC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RESULT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842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BIG</a:t>
                      </a:r>
                      <a:r>
                        <a:rPr lang="es-ES" sz="44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TASKS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 err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Before</a:t>
                      </a: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 53% 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 err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After</a:t>
                      </a: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22%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20</a:t>
            </a:r>
          </a:p>
        </p:txBody>
      </p:sp>
      <p:pic>
        <p:nvPicPr>
          <p:cNvPr id="8" name="Picture 2" descr="Resultado de imagen de Heavy Th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29000"/>
            <a:ext cx="1695707" cy="169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SÃ­mbolo divisiÃ³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758" y="3520691"/>
            <a:ext cx="2003078" cy="151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514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de perform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53" y="2276872"/>
            <a:ext cx="5748031" cy="29523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580"/>
          <p:cNvSpPr txBox="1">
            <a:spLocks/>
          </p:cNvSpPr>
          <p:nvPr/>
        </p:nvSpPr>
        <p:spPr>
          <a:xfrm>
            <a:off x="827584" y="1484784"/>
            <a:ext cx="61404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4000" dirty="0"/>
              <a:t>Performance:</a:t>
            </a:r>
          </a:p>
          <a:p>
            <a:pPr marL="0" indent="0">
              <a:buFont typeface="Dosis"/>
              <a:buNone/>
            </a:pPr>
            <a:endParaRPr lang="es-ES" sz="3000" dirty="0"/>
          </a:p>
        </p:txBody>
      </p: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21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548"/>
          <p:cNvSpPr txBox="1">
            <a:spLocks noGrp="1"/>
          </p:cNvSpPr>
          <p:nvPr>
            <p:ph type="body" idx="1"/>
          </p:nvPr>
        </p:nvSpPr>
        <p:spPr>
          <a:xfrm>
            <a:off x="460375" y="5282752"/>
            <a:ext cx="8177387" cy="792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4200" dirty="0"/>
              <a:t>COMPLETED SP / REAL TOTAL HOURS</a:t>
            </a:r>
          </a:p>
        </p:txBody>
      </p:sp>
    </p:spTree>
    <p:extLst>
      <p:ext uri="{BB962C8B-B14F-4D97-AF65-F5344CB8AC3E}">
        <p14:creationId xmlns:p14="http://schemas.microsoft.com/office/powerpoint/2010/main" val="3946637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Resultado de imagen de CR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35" y="4066835"/>
            <a:ext cx="5126431" cy="27098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 err="1"/>
              <a:t>Features</a:t>
            </a:r>
            <a:r>
              <a:rPr lang="es-ES" sz="36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22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84" y="1861628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58" y="3632036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5700719" y="5340496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20" name="Picture 2" descr="Resultado de imagen de Bootstr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05771"/>
            <a:ext cx="2232248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816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 err="1"/>
              <a:t>Features</a:t>
            </a:r>
            <a:r>
              <a:rPr lang="es-ES" sz="36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23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5181219" cy="26908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ALVARO\Desktop\índi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4" y="2549221"/>
            <a:ext cx="2366665" cy="31165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141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ALVARO\Downloads\Plan de Pilotaje Fase 1 Paso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743" y="2081532"/>
            <a:ext cx="698639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 err="1"/>
              <a:t>Pilot</a:t>
            </a:r>
            <a:r>
              <a:rPr lang="es-ES" sz="3600" dirty="0"/>
              <a:t> Plan: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24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ownloads\Plan de Pilotaje Fase 2 Paso 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332" y="4351887"/>
            <a:ext cx="7056784" cy="240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715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580"/>
          <p:cNvSpPr txBox="1">
            <a:spLocks/>
          </p:cNvSpPr>
          <p:nvPr/>
        </p:nvSpPr>
        <p:spPr>
          <a:xfrm>
            <a:off x="827584" y="1484784"/>
            <a:ext cx="61404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Sprint 2:</a:t>
            </a:r>
          </a:p>
          <a:p>
            <a:pPr marL="0" indent="0">
              <a:buFont typeface="Dosis"/>
              <a:buNone/>
            </a:pPr>
            <a:endParaRPr lang="es-ES" sz="3000" dirty="0"/>
          </a:p>
        </p:txBody>
      </p: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89513" y="6085726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25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2"/>
          <p:cNvSpPr txBox="1">
            <a:spLocks noGrp="1"/>
          </p:cNvSpPr>
          <p:nvPr>
            <p:ph type="body" idx="1"/>
          </p:nvPr>
        </p:nvSpPr>
        <p:spPr>
          <a:xfrm>
            <a:off x="0" y="1772816"/>
            <a:ext cx="9144000" cy="18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s-ES" sz="4800" i="1" dirty="0" err="1">
                <a:latin typeface="Dosis" panose="020B0604020202020204" charset="0"/>
              </a:rPr>
              <a:t>Deployment</a:t>
            </a:r>
            <a:r>
              <a:rPr lang="es-ES" sz="4800" i="1" dirty="0">
                <a:latin typeface="Dosis" panose="020B0604020202020204" charset="0"/>
              </a:rPr>
              <a:t> URL:  www.climbcode.tk</a:t>
            </a:r>
            <a:endParaRPr sz="4800" i="1" dirty="0">
              <a:latin typeface="Dosis" panose="020B0604020202020204" charset="0"/>
            </a:endParaRPr>
          </a:p>
        </p:txBody>
      </p:sp>
      <p:sp>
        <p:nvSpPr>
          <p:cNvPr id="11" name="Shape 542"/>
          <p:cNvSpPr txBox="1">
            <a:spLocks/>
          </p:cNvSpPr>
          <p:nvPr/>
        </p:nvSpPr>
        <p:spPr>
          <a:xfrm>
            <a:off x="155574" y="3356992"/>
            <a:ext cx="8988425" cy="18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None/>
            </a:pPr>
            <a:r>
              <a:rPr lang="es-ES" sz="4800" i="1" dirty="0">
                <a:latin typeface="Dosis" panose="020B0604020202020204" charset="0"/>
              </a:rPr>
              <a:t>Demo URL:</a:t>
            </a:r>
          </a:p>
          <a:p>
            <a:pPr marL="0" indent="0" algn="ctr">
              <a:buNone/>
            </a:pPr>
            <a:r>
              <a:rPr lang="es-ES" sz="4800" i="1" dirty="0">
                <a:latin typeface="Dosis" panose="020B0604020202020204" charset="0"/>
              </a:rPr>
              <a:t>https://www.youtube.com/watch?v=LK_A6aBrHzE</a:t>
            </a:r>
          </a:p>
        </p:txBody>
      </p:sp>
    </p:spTree>
    <p:extLst>
      <p:ext uri="{BB962C8B-B14F-4D97-AF65-F5344CB8AC3E}">
        <p14:creationId xmlns:p14="http://schemas.microsoft.com/office/powerpoint/2010/main" val="3145184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5" y="6074840"/>
            <a:ext cx="937235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26</a:t>
            </a:r>
          </a:p>
        </p:txBody>
      </p:sp>
      <p:pic>
        <p:nvPicPr>
          <p:cNvPr id="7170" name="Picture 2" descr="Resultado de imagen de meet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824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de PowerPo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229286"/>
            <a:ext cx="2520280" cy="247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 noGrp="1"/>
          </p:cNvSpPr>
          <p:nvPr>
            <p:ph type="body" idx="1"/>
          </p:nvPr>
        </p:nvSpPr>
        <p:spPr>
          <a:xfrm>
            <a:off x="1979712" y="4869160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5200" dirty="0"/>
              <a:t>EVERYONE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5200" dirty="0"/>
              <a:t>15h 30min</a:t>
            </a:r>
          </a:p>
          <a:p>
            <a:pPr marL="69850" lvl="0" indent="0" algn="ctr">
              <a:spcBef>
                <a:spcPts val="0"/>
              </a:spcBef>
              <a:buNone/>
            </a:pPr>
            <a:endParaRPr lang="es-ES" sz="6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</a:t>
            </a:r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1935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352754452"/>
              </p:ext>
            </p:extLst>
          </p:nvPr>
        </p:nvGraphicFramePr>
        <p:xfrm>
          <a:off x="25896" y="2689742"/>
          <a:ext cx="8856983" cy="3691585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46206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27h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30h 34min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4537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74%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65%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27</a:t>
            </a:r>
          </a:p>
        </p:txBody>
      </p:sp>
      <p:pic>
        <p:nvPicPr>
          <p:cNvPr id="12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27" y="108585"/>
            <a:ext cx="2412501" cy="2377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índi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71" y="3262316"/>
            <a:ext cx="2451612" cy="66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Alejandro Román, Project Manager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3842827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959294601"/>
              </p:ext>
            </p:extLst>
          </p:nvPr>
        </p:nvGraphicFramePr>
        <p:xfrm>
          <a:off x="25896" y="2689743"/>
          <a:ext cx="8937805" cy="3656526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611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219024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 h</a:t>
                      </a: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8h 18min</a:t>
                      </a: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19024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54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1847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 47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28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Álvaro Domínguez, Business Manager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pic>
        <p:nvPicPr>
          <p:cNvPr id="1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18" y="116632"/>
            <a:ext cx="2193885" cy="2471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n de PowerPo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50" y="2744127"/>
            <a:ext cx="1086942" cy="106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Resultado de imagen de Repo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79" y="3922914"/>
            <a:ext cx="1058934" cy="11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756" y="5173186"/>
            <a:ext cx="697956" cy="69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de Interactiv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34" y="5506073"/>
            <a:ext cx="627831" cy="62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625"/>
          <p:cNvSpPr txBox="1">
            <a:spLocks/>
          </p:cNvSpPr>
          <p:nvPr/>
        </p:nvSpPr>
        <p:spPr>
          <a:xfrm>
            <a:off x="827985" y="6226510"/>
            <a:ext cx="1605497" cy="2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2400" dirty="0">
                <a:solidFill>
                  <a:schemeClr val="accent1"/>
                </a:solidFill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2912036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606629792"/>
              </p:ext>
            </p:extLst>
          </p:nvPr>
        </p:nvGraphicFramePr>
        <p:xfrm>
          <a:off x="25896" y="2689743"/>
          <a:ext cx="8978216" cy="3718814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015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05974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4h 3min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974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WELCOME</a:t>
                      </a:r>
                      <a:r>
                        <a:rPr lang="es-ES" sz="3400" b="0" baseline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PAGE</a:t>
                      </a: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43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7963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</a:t>
                      </a:r>
                      <a:r>
                        <a:rPr lang="es-ES" sz="50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100%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</a:t>
                      </a:r>
                      <a:r>
                        <a:rPr lang="es-ES" sz="50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135%</a:t>
                      </a: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ES"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ES"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29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Álvaro Domínguez, Business Manager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pic>
        <p:nvPicPr>
          <p:cNvPr id="1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18" y="116632"/>
            <a:ext cx="2193885" cy="2471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de Plan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18" y="2744127"/>
            <a:ext cx="870357" cy="87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09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Idea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1547664" y="2492896"/>
            <a:ext cx="2289898" cy="266268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988852239"/>
              </p:ext>
            </p:extLst>
          </p:nvPr>
        </p:nvGraphicFramePr>
        <p:xfrm>
          <a:off x="25896" y="2689742"/>
          <a:ext cx="8856983" cy="3691585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46206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27h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25h 39</a:t>
                      </a:r>
                      <a:r>
                        <a:rPr lang="es-ES" sz="52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min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4537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74%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78%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30</a:t>
            </a:r>
          </a:p>
        </p:txBody>
      </p:sp>
      <p:pic>
        <p:nvPicPr>
          <p:cNvPr id="1026" name="Picture 2" descr="C:\Users\ALVARO\Desktop\índi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9" y="3201857"/>
            <a:ext cx="2908392" cy="79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Miguel Ángel Baños, Front-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78731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pic>
        <p:nvPicPr>
          <p:cNvPr id="15" name="Picture 2" descr="C:\Users\ALVARO\Desktop\Migu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5" y="255056"/>
            <a:ext cx="2553201" cy="2274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953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2105934092"/>
              </p:ext>
            </p:extLst>
          </p:nvPr>
        </p:nvGraphicFramePr>
        <p:xfrm>
          <a:off x="25896" y="2689741"/>
          <a:ext cx="8856983" cy="3691586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45793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WELCOME PAGE</a:t>
                      </a: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45793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5h 30min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31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Alejandro Garrido, Font-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pic>
        <p:nvPicPr>
          <p:cNvPr id="15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9" y="39621"/>
            <a:ext cx="2265019" cy="2456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n de Bootstr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92" y="4480184"/>
            <a:ext cx="1800201" cy="1800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305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4285378780"/>
              </p:ext>
            </p:extLst>
          </p:nvPr>
        </p:nvGraphicFramePr>
        <p:xfrm>
          <a:off x="0" y="2496330"/>
          <a:ext cx="8856983" cy="388499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86242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0h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8624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METRICS</a:t>
                      </a: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 20min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12513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70%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80%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32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Alejandro Garrido, Font-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pic>
        <p:nvPicPr>
          <p:cNvPr id="15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7" y="0"/>
            <a:ext cx="2127628" cy="2307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096" y="2510728"/>
            <a:ext cx="655509" cy="65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096" y="2801169"/>
            <a:ext cx="627831" cy="62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625"/>
          <p:cNvSpPr txBox="1">
            <a:spLocks/>
          </p:cNvSpPr>
          <p:nvPr/>
        </p:nvSpPr>
        <p:spPr>
          <a:xfrm>
            <a:off x="706647" y="3521606"/>
            <a:ext cx="1605497" cy="2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2400" dirty="0">
                <a:solidFill>
                  <a:schemeClr val="accent1"/>
                </a:solidFill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3049095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943005559"/>
              </p:ext>
            </p:extLst>
          </p:nvPr>
        </p:nvGraphicFramePr>
        <p:xfrm>
          <a:off x="25896" y="2689741"/>
          <a:ext cx="8856983" cy="3619578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09789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9h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09789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12h 42min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33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Andrés Fernández, Back-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6189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pic>
        <p:nvPicPr>
          <p:cNvPr id="15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2" y="116632"/>
            <a:ext cx="2113780" cy="2429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33" y="2744127"/>
            <a:ext cx="2055520" cy="16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django_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6" y="4869160"/>
            <a:ext cx="2382351" cy="12372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185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593055238"/>
              </p:ext>
            </p:extLst>
          </p:nvPr>
        </p:nvGraphicFramePr>
        <p:xfrm>
          <a:off x="25896" y="2689743"/>
          <a:ext cx="8856983" cy="3712784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33439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4h 42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33439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24707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100%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63%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34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Andrés Fernández, Back-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6189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pic>
        <p:nvPicPr>
          <p:cNvPr id="15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2" y="116632"/>
            <a:ext cx="2113780" cy="2429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sultado de imagen de checkli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00" y="3789040"/>
            <a:ext cx="1045600" cy="89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6" y="2744127"/>
            <a:ext cx="559973" cy="5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esultado de imagen de Interactiv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0" y="3096438"/>
            <a:ext cx="534703" cy="5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625"/>
          <p:cNvSpPr txBox="1">
            <a:spLocks/>
          </p:cNvSpPr>
          <p:nvPr/>
        </p:nvSpPr>
        <p:spPr>
          <a:xfrm>
            <a:off x="901074" y="3096438"/>
            <a:ext cx="2059386" cy="49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3000" dirty="0">
                <a:solidFill>
                  <a:schemeClr val="accent1"/>
                </a:solidFill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4215811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068967866"/>
              </p:ext>
            </p:extLst>
          </p:nvPr>
        </p:nvGraphicFramePr>
        <p:xfrm>
          <a:off x="25896" y="2689741"/>
          <a:ext cx="8937805" cy="3691586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611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45793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 9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45793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14h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15h 44</a:t>
                      </a:r>
                      <a:r>
                        <a:rPr lang="es-ES" sz="50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35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2699792" y="404664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Jesús Sosa, Back-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pic>
        <p:nvPicPr>
          <p:cNvPr id="15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4" y="116632"/>
            <a:ext cx="2266251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41" y="4725144"/>
            <a:ext cx="2521002" cy="13092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Resultado de imagen de video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video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Resultado de imagen de video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5" y="2543716"/>
            <a:ext cx="2041262" cy="2041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188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2110793261"/>
              </p:ext>
            </p:extLst>
          </p:nvPr>
        </p:nvGraphicFramePr>
        <p:xfrm>
          <a:off x="25896" y="2689743"/>
          <a:ext cx="8856983" cy="3691585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443336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 15min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4824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100%</a:t>
                      </a:r>
                      <a:b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</a:b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90%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36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2699792" y="404664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Jesús Sosa, Back-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pic>
        <p:nvPicPr>
          <p:cNvPr id="15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4" y="116632"/>
            <a:ext cx="2266251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45" y="2744127"/>
            <a:ext cx="559973" cy="5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79" y="3096438"/>
            <a:ext cx="534703" cy="5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625"/>
          <p:cNvSpPr txBox="1">
            <a:spLocks/>
          </p:cNvSpPr>
          <p:nvPr/>
        </p:nvSpPr>
        <p:spPr>
          <a:xfrm>
            <a:off x="891993" y="3096438"/>
            <a:ext cx="2059386" cy="49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3000" dirty="0">
                <a:solidFill>
                  <a:schemeClr val="accent1"/>
                </a:solidFill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959600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190798300"/>
              </p:ext>
            </p:extLst>
          </p:nvPr>
        </p:nvGraphicFramePr>
        <p:xfrm>
          <a:off x="25896" y="2689743"/>
          <a:ext cx="8856983" cy="3691585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443336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22h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31h 30min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4824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100%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66%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37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Álvaro Sánchez, Back-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pic>
        <p:nvPicPr>
          <p:cNvPr id="15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4" y="178930"/>
            <a:ext cx="2457750" cy="231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0" y="2850767"/>
            <a:ext cx="2022634" cy="10504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824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5" y="6074840"/>
            <a:ext cx="937235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38</a:t>
            </a:r>
          </a:p>
        </p:txBody>
      </p:sp>
      <p:graphicFrame>
        <p:nvGraphicFramePr>
          <p:cNvPr id="14" name="2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050222"/>
              </p:ext>
            </p:extLst>
          </p:nvPr>
        </p:nvGraphicFramePr>
        <p:xfrm>
          <a:off x="0" y="1340768"/>
          <a:ext cx="9144000" cy="5053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61065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5" y="6074840"/>
            <a:ext cx="937235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39</a:t>
            </a:r>
          </a:p>
        </p:txBody>
      </p:sp>
      <p:sp>
        <p:nvSpPr>
          <p:cNvPr id="10" name="Shape 548"/>
          <p:cNvSpPr txBox="1">
            <a:spLocks noGrp="1"/>
          </p:cNvSpPr>
          <p:nvPr>
            <p:ph type="body" idx="1"/>
          </p:nvPr>
        </p:nvSpPr>
        <p:spPr>
          <a:xfrm>
            <a:off x="1619672" y="1484784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6000" dirty="0" err="1"/>
              <a:t>Reward</a:t>
            </a:r>
            <a:r>
              <a:rPr lang="es-ES" sz="6000" dirty="0"/>
              <a:t> </a:t>
            </a:r>
            <a:r>
              <a:rPr lang="es-ES" sz="6000" dirty="0" err="1"/>
              <a:t>System</a:t>
            </a:r>
            <a:endParaRPr lang="es-ES" sz="6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</a:t>
            </a:r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3779911" y="2917508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2" name="Shape 548"/>
          <p:cNvSpPr txBox="1">
            <a:spLocks/>
          </p:cNvSpPr>
          <p:nvPr/>
        </p:nvSpPr>
        <p:spPr>
          <a:xfrm>
            <a:off x="1753742" y="3429000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6000" dirty="0" err="1"/>
              <a:t>Team</a:t>
            </a:r>
            <a:r>
              <a:rPr lang="es-ES" sz="6000" dirty="0"/>
              <a:t> </a:t>
            </a:r>
            <a:r>
              <a:rPr lang="es-ES" sz="6000" dirty="0" err="1"/>
              <a:t>Building</a:t>
            </a:r>
            <a:endParaRPr lang="es-ES" sz="6000" dirty="0"/>
          </a:p>
        </p:txBody>
      </p:sp>
      <p:pic>
        <p:nvPicPr>
          <p:cNvPr id="3" name="Picture 2" descr="Resultado de imagen de Te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546" y="4438886"/>
            <a:ext cx="4526966" cy="23880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71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1026" name="Picture 2" descr="Resultado de imagen de JF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80728"/>
            <a:ext cx="7050810" cy="469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964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Things </a:t>
            </a:r>
            <a:r>
              <a:rPr lang="es-ES" sz="6000" dirty="0"/>
              <a:t>in </a:t>
            </a:r>
            <a:r>
              <a:rPr lang="es-ES" sz="6000" dirty="0" err="1"/>
              <a:t>Progress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330352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Progress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41</a:t>
            </a:r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0" y="2481652"/>
            <a:ext cx="86838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0%</a:t>
            </a: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7812359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100%</a:t>
            </a:r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4162228" y="2439344"/>
            <a:ext cx="115427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50%</a:t>
            </a:r>
          </a:p>
        </p:txBody>
      </p:sp>
      <p:sp>
        <p:nvSpPr>
          <p:cNvPr id="20" name="Shape 625"/>
          <p:cNvSpPr txBox="1">
            <a:spLocks/>
          </p:cNvSpPr>
          <p:nvPr/>
        </p:nvSpPr>
        <p:spPr>
          <a:xfrm>
            <a:off x="1393826" y="5617487"/>
            <a:ext cx="686768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Budgeted: €43%, </a:t>
            </a:r>
            <a:r>
              <a:rPr lang="en" sz="4000" dirty="0">
                <a:solidFill>
                  <a:srgbClr val="C55A11"/>
                </a:solidFill>
              </a:rPr>
              <a:t>43% h</a:t>
            </a:r>
          </a:p>
        </p:txBody>
      </p:sp>
      <p:sp>
        <p:nvSpPr>
          <p:cNvPr id="21" name="Shape 625"/>
          <p:cNvSpPr txBox="1">
            <a:spLocks/>
          </p:cNvSpPr>
          <p:nvPr/>
        </p:nvSpPr>
        <p:spPr>
          <a:xfrm>
            <a:off x="2289053" y="4971274"/>
            <a:ext cx="480754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Current: €49%, </a:t>
            </a:r>
            <a:r>
              <a:rPr lang="en" sz="4000" dirty="0">
                <a:solidFill>
                  <a:srgbClr val="C55A11"/>
                </a:solidFill>
              </a:rPr>
              <a:t>69% h</a:t>
            </a:r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3512931" y="3839911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€14,3K</a:t>
            </a:r>
          </a:p>
        </p:txBody>
      </p:sp>
      <p:sp>
        <p:nvSpPr>
          <p:cNvPr id="24" name="Shape 625"/>
          <p:cNvSpPr txBox="1">
            <a:spLocks/>
          </p:cNvSpPr>
          <p:nvPr/>
        </p:nvSpPr>
        <p:spPr>
          <a:xfrm>
            <a:off x="7229693" y="3794033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€29K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4473458" y="4291266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>
                <a:solidFill>
                  <a:srgbClr val="C55A11"/>
                </a:solidFill>
              </a:rPr>
              <a:t>778 h</a:t>
            </a:r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7207616" y="4291266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>
                <a:solidFill>
                  <a:srgbClr val="C55A11"/>
                </a:solidFill>
              </a:rPr>
              <a:t>1120 h</a:t>
            </a:r>
          </a:p>
        </p:txBody>
      </p:sp>
      <p:pic>
        <p:nvPicPr>
          <p:cNvPr id="3075" name="Picture 3" descr="C:\Users\ALVARO\Downloads\Barra progres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9413"/>
            <a:ext cx="91440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023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Progress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42</a:t>
            </a:r>
          </a:p>
        </p:txBody>
      </p:sp>
      <p:pic>
        <p:nvPicPr>
          <p:cNvPr id="1031" name="Picture 7" descr="C:\Users\ALVARO\Downloads\image_2018-04-12_19-45-16(2) - cop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47" y="6074840"/>
            <a:ext cx="1604731" cy="80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LVARO\Downloads\image_2018-04-12_19-45-16(1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669" y="2175107"/>
            <a:ext cx="1665728" cy="33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ALVARO\Downloads\image_2018-04-12_20-59-4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850" y="1366207"/>
            <a:ext cx="7544622" cy="48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007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Progress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43</a:t>
            </a:r>
          </a:p>
        </p:txBody>
      </p:sp>
      <p:pic>
        <p:nvPicPr>
          <p:cNvPr id="2051" name="Picture 3" descr="C:\Users\ALVARO\Downloads\image_2018-04-12_21-00-09 - copia - cop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755" y="2129020"/>
            <a:ext cx="1108157" cy="377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LVARO\Downloads\image_2018-04-12_21-00-09 - copi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867" y="2086852"/>
            <a:ext cx="1401507" cy="381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VARO\Downloads\image_2018-04-12_21-00-0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903" y="6146060"/>
            <a:ext cx="1787588" cy="71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LVARO\Downloads\image_2018-04-12_21-31-5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350" y="1647846"/>
            <a:ext cx="6818405" cy="462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619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580"/>
          <p:cNvSpPr txBox="1">
            <a:spLocks/>
          </p:cNvSpPr>
          <p:nvPr/>
        </p:nvSpPr>
        <p:spPr>
          <a:xfrm>
            <a:off x="827584" y="1484784"/>
            <a:ext cx="61404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4000"/>
              <a:t>Problems:</a:t>
            </a:r>
          </a:p>
          <a:p>
            <a:pPr marL="0" indent="0">
              <a:buFont typeface="Dosis"/>
              <a:buNone/>
            </a:pPr>
            <a:endParaRPr lang="es-ES" sz="3000" dirty="0"/>
          </a:p>
        </p:txBody>
      </p: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Progress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44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sultado de imagen de Balanza ico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420888"/>
            <a:ext cx="3653952" cy="365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625"/>
          <p:cNvSpPr txBox="1">
            <a:spLocks/>
          </p:cNvSpPr>
          <p:nvPr/>
        </p:nvSpPr>
        <p:spPr>
          <a:xfrm>
            <a:off x="3897784" y="3269009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18" name="Shape 548"/>
          <p:cNvSpPr txBox="1">
            <a:spLocks noGrp="1"/>
          </p:cNvSpPr>
          <p:nvPr>
            <p:ph type="body" idx="1"/>
          </p:nvPr>
        </p:nvSpPr>
        <p:spPr>
          <a:xfrm>
            <a:off x="5076056" y="3140968"/>
            <a:ext cx="4073974" cy="1160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6000" dirty="0"/>
              <a:t>STORY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6000" dirty="0"/>
              <a:t>POINTS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</a:t>
            </a:r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0338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Progress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Features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45</a:t>
            </a:r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6" name="Picture 2" descr="Resultado de imagen de checkli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927" y="2210838"/>
            <a:ext cx="2641418" cy="22640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505453"/>
            <a:ext cx="3988767" cy="20715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210838"/>
            <a:ext cx="2294615" cy="22946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382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Progress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Pilot</a:t>
            </a:r>
            <a:r>
              <a:rPr lang="es-ES" sz="4000" dirty="0"/>
              <a:t> Plan: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46</a:t>
            </a:r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7" name="Picture 2" descr="C:\Users\ALVARO\Downloads\Plan de Pilotaje Fase 2 Paso 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76872"/>
            <a:ext cx="8396160" cy="285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625"/>
          <p:cNvSpPr txBox="1">
            <a:spLocks/>
          </p:cNvSpPr>
          <p:nvPr/>
        </p:nvSpPr>
        <p:spPr>
          <a:xfrm>
            <a:off x="1303040" y="5177609"/>
            <a:ext cx="6869360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Meeting with schools</a:t>
            </a:r>
          </a:p>
        </p:txBody>
      </p:sp>
    </p:spTree>
    <p:extLst>
      <p:ext uri="{BB962C8B-B14F-4D97-AF65-F5344CB8AC3E}">
        <p14:creationId xmlns:p14="http://schemas.microsoft.com/office/powerpoint/2010/main" val="3346823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Things </a:t>
            </a:r>
            <a:r>
              <a:rPr lang="es-ES" sz="6000" dirty="0"/>
              <a:t>to do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858335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580"/>
          <p:cNvSpPr txBox="1">
            <a:spLocks/>
          </p:cNvSpPr>
          <p:nvPr/>
        </p:nvSpPr>
        <p:spPr>
          <a:xfrm>
            <a:off x="827584" y="1484784"/>
            <a:ext cx="61404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4000" dirty="0" err="1"/>
              <a:t>Problems</a:t>
            </a:r>
            <a:r>
              <a:rPr lang="es-ES" sz="4000" dirty="0"/>
              <a:t>:</a:t>
            </a:r>
          </a:p>
          <a:p>
            <a:pPr marL="0" indent="0">
              <a:buFont typeface="Dosis"/>
              <a:buNone/>
            </a:pPr>
            <a:endParaRPr lang="es-ES" sz="3000" dirty="0"/>
          </a:p>
        </p:txBody>
      </p: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48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ALVARO\Desktop\poblem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73230"/>
            <a:ext cx="6192688" cy="413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664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Resultado de imagen de Secur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395" y="4203999"/>
            <a:ext cx="1858811" cy="263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14" y="1772816"/>
            <a:ext cx="2592288" cy="25922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Features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131538"/>
            <a:ext cx="2274815" cy="227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49</a:t>
            </a:r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7" name="Picture 2" descr="Resultado de imagen de checklis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361" y="4365104"/>
            <a:ext cx="2699795" cy="23141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219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2052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2736"/>
            <a:ext cx="6912768" cy="459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3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Features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50</a:t>
            </a:r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8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494" y="2538413"/>
            <a:ext cx="6187819" cy="32136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672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ES" sz="4000" dirty="0" err="1"/>
              <a:t>Pilot</a:t>
            </a:r>
            <a:r>
              <a:rPr lang="es-ES" sz="4000" dirty="0"/>
              <a:t> Plan: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51</a:t>
            </a:r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7" name="Picture 2" descr="C:\Users\ALVARO\Downloads\Plan de Pilotaje Fase 2 Paso 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76872"/>
            <a:ext cx="8396160" cy="285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625"/>
          <p:cNvSpPr txBox="1">
            <a:spLocks/>
          </p:cNvSpPr>
          <p:nvPr/>
        </p:nvSpPr>
        <p:spPr>
          <a:xfrm>
            <a:off x="1303040" y="5177609"/>
            <a:ext cx="6869360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Meeting with schools</a:t>
            </a:r>
          </a:p>
        </p:txBody>
      </p:sp>
    </p:spTree>
    <p:extLst>
      <p:ext uri="{BB962C8B-B14F-4D97-AF65-F5344CB8AC3E}">
        <p14:creationId xmlns:p14="http://schemas.microsoft.com/office/powerpoint/2010/main" val="1997486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Feedback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52</a:t>
            </a:r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412776"/>
            <a:ext cx="3988767" cy="20715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sultado de imagen de Securi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03" y="2655892"/>
            <a:ext cx="2245656" cy="318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sultado de imagen de Excel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671576"/>
            <a:ext cx="2877580" cy="282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704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 err="1"/>
              <a:t>Conclusions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001207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Conclusions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54</a:t>
            </a:r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122" name="Picture 2" descr="Resultado de imagen de Succ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18" y="1772816"/>
            <a:ext cx="7712999" cy="400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298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sp>
        <p:nvSpPr>
          <p:cNvPr id="8" name="Shape 768"/>
          <p:cNvSpPr/>
          <p:nvPr/>
        </p:nvSpPr>
        <p:spPr>
          <a:xfrm>
            <a:off x="864803" y="1844824"/>
            <a:ext cx="2231033" cy="1991488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3727795" y="2492896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3385964" y="3578847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2570047" y="4801720"/>
            <a:ext cx="3662475" cy="10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/>
              <a:t>ClimbCode</a:t>
            </a:r>
            <a:endParaRPr lang="en" sz="4400" dirty="0"/>
          </a:p>
        </p:txBody>
      </p:sp>
      <p:sp>
        <p:nvSpPr>
          <p:cNvPr id="4" name="AutoShape 2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29" y="2145220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School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4" descr="School free icon"/>
          <p:cNvSpPr>
            <a:spLocks noChangeAspect="1" noChangeArrowheads="1"/>
          </p:cNvSpPr>
          <p:nvPr/>
        </p:nvSpPr>
        <p:spPr bwMode="auto">
          <a:xfrm>
            <a:off x="307975" y="-8683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C:\Users\ALVARO\Desktop\schoo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38" y="1523137"/>
            <a:ext cx="2217457" cy="22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7</a:t>
            </a:r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170" name="Picture 2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04864"/>
            <a:ext cx="8460236" cy="210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67" y="3612750"/>
            <a:ext cx="1242170" cy="12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3112603" y="4938293"/>
            <a:ext cx="2664298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118007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8</a:t>
            </a:r>
          </a:p>
        </p:txBody>
      </p:sp>
      <p:pic>
        <p:nvPicPr>
          <p:cNvPr id="1026" name="Picture 2" descr="Resultado de imagen de Thin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403817"/>
            <a:ext cx="3312368" cy="331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73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  <p:pic>
        <p:nvPicPr>
          <p:cNvPr id="2050" name="Picture 2" descr="Resultado de imagen de Programm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68760"/>
            <a:ext cx="3522394" cy="352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2"/>
          <p:cNvSpPr txBox="1">
            <a:spLocks noGrp="1"/>
          </p:cNvSpPr>
          <p:nvPr>
            <p:ph type="body" idx="1"/>
          </p:nvPr>
        </p:nvSpPr>
        <p:spPr>
          <a:xfrm>
            <a:off x="1691680" y="3789040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Not really…</a:t>
            </a:r>
            <a:endParaRPr sz="6000" b="0" dirty="0">
              <a:latin typeface="Snigle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7767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4153</TotalTime>
  <Words>3225</Words>
  <Application>Microsoft Office PowerPoint</Application>
  <PresentationFormat>Presentación en pantalla (4:3)</PresentationFormat>
  <Paragraphs>344</Paragraphs>
  <Slides>55</Slides>
  <Notes>55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9" baseType="lpstr">
      <vt:lpstr>Arial</vt:lpstr>
      <vt:lpstr>Sniglet</vt:lpstr>
      <vt:lpstr>Dosis</vt:lpstr>
      <vt:lpstr>Friar template</vt:lpstr>
      <vt:lpstr>ClimbCode</vt:lpstr>
      <vt:lpstr>Our Path Today</vt:lpstr>
      <vt:lpstr>Idea</vt:lpstr>
      <vt:lpstr>Presentación de PowerPoint</vt:lpstr>
      <vt:lpstr>Presentación de PowerPoint</vt:lpstr>
      <vt:lpstr>Idea</vt:lpstr>
      <vt:lpstr>Idea</vt:lpstr>
      <vt:lpstr>Presentación de PowerPoint</vt:lpstr>
      <vt:lpstr>Presentación de PowerPoint</vt:lpstr>
      <vt:lpstr>Technologies</vt:lpstr>
      <vt:lpstr>Technologies</vt:lpstr>
      <vt:lpstr>Technologies</vt:lpstr>
      <vt:lpstr>Technologies</vt:lpstr>
      <vt:lpstr>Technologies</vt:lpstr>
      <vt:lpstr>Presentación de PowerPoint</vt:lpstr>
      <vt:lpstr>Presentación de PowerPoint</vt:lpstr>
      <vt:lpstr>Presentación de PowerPoint</vt:lpstr>
      <vt:lpstr>Things Done</vt:lpstr>
      <vt:lpstr>Presentación de PowerPoint</vt:lpstr>
      <vt:lpstr>Presentación de PowerPoint</vt:lpstr>
      <vt:lpstr>Things Done</vt:lpstr>
      <vt:lpstr>Things Done</vt:lpstr>
      <vt:lpstr>Things Done</vt:lpstr>
      <vt:lpstr>Things Done</vt:lpstr>
      <vt:lpstr>Things Done</vt:lpstr>
      <vt:lpstr>Things Done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Things Done</vt:lpstr>
      <vt:lpstr>Things Done</vt:lpstr>
      <vt:lpstr>Things in Progress</vt:lpstr>
      <vt:lpstr>Things in Progress</vt:lpstr>
      <vt:lpstr>Things in Progress</vt:lpstr>
      <vt:lpstr>Things in Progress</vt:lpstr>
      <vt:lpstr>Things in Progress</vt:lpstr>
      <vt:lpstr>Things in Progress</vt:lpstr>
      <vt:lpstr>Things in Progress</vt:lpstr>
      <vt:lpstr>Things to do</vt:lpstr>
      <vt:lpstr>Things to do</vt:lpstr>
      <vt:lpstr>Things to do</vt:lpstr>
      <vt:lpstr>Things to do</vt:lpstr>
      <vt:lpstr>Things to do</vt:lpstr>
      <vt:lpstr>Things to do</vt:lpstr>
      <vt:lpstr>Conclusions</vt:lpstr>
      <vt:lpstr>Conclusions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339</cp:revision>
  <dcterms:modified xsi:type="dcterms:W3CDTF">2018-04-13T12:24:10Z</dcterms:modified>
</cp:coreProperties>
</file>